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5143500" cx="9144000"/>
  <p:notesSz cx="6858000" cy="9144000"/>
  <p:embeddedFontLst>
    <p:embeddedFont>
      <p:font typeface="Roboto"/>
      <p:regular r:id="rId80"/>
      <p:bold r:id="rId81"/>
      <p:italic r:id="rId82"/>
      <p:boldItalic r:id="rId83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3" Type="http://schemas.openxmlformats.org/officeDocument/2006/relationships/font" Target="fonts/Roboto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-regular.fntdata"/><Relationship Id="rId82" Type="http://schemas.openxmlformats.org/officeDocument/2006/relationships/font" Target="fonts/Roboto-italic.fntdata"/><Relationship Id="rId81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4" name="Shape 2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7" name="Shape 4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7" name="Shape 4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6" name="Shape 5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7" name="Shape 5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3" name="Shape 5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9" name="Shape 5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2" name="Shape 6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9" name="Shape 6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0" name="Shape 7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Shape 7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1" name="Shape 7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Shape 7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Shape 8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2" name="Shape 8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6" name="Shape 8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63" name="Shape 8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73" name="Shape 8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5" name="Shape 9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44" name="Shape 9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8" name="Shape 9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Shape 9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9" name="Shape 9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0" name="Shape 10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and information are clearly and gut represented on the blackboard. Knowledge not so much. 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Shape 10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08" name="Shape 10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State machines are a way to represent knowledge. They also been used on different types of artificial intelligence agents. 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Shape 10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5" name="Shape 10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28" name="Shape 10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Shape 10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42" name="Shape 10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Shape 10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55" name="Shape 10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Shape 10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62" name="Shape 10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1" name="Shape 10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Shape 10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78" name="Shape 10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Shape 10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5" name="Shape 10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95" name="Shape 10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26" name="Shape 112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Shape 1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57" name="Shape 11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Shape 1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69" name="Shape 11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Shape 1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4" name="Shape 1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Shape 1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6" name="Shape 1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9" name="Shape 1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Shape 12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2" name="Shape 122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state machine is rule-based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Shape 1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9" name="Shape 12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Shape 1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6" name="Shape 12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Shape 1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2" name="Shape 12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Shape 12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49" name="Shape 1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Shape 12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0" name="Shape 12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Shape 1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67" name="Shape 1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Shape 12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4" name="Shape 12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Shape 12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84" name="Shape 12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Shape 1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25" name="Shape 13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Shape 13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57" name="Shape 1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algn="ctr">
              <a:spcBef>
                <a:spcPts val="0"/>
              </a:spcBef>
              <a:buSzPct val="100000"/>
              <a:buFont typeface="Roboto"/>
              <a:defRPr sz="4800">
                <a:latin typeface="Roboto"/>
                <a:ea typeface="Roboto"/>
                <a:cs typeface="Roboto"/>
                <a:sym typeface="Roboto"/>
              </a:defRPr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685800" y="2840053"/>
            <a:ext cx="7772400" cy="784737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0"/>
              </a:spcBef>
              <a:buClr>
                <a:schemeClr val="dk2"/>
              </a:buClr>
              <a:buFont typeface="Roboto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" type="body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2" type="body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algn="ctr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1.png"/><Relationship Id="rId2" Type="http://schemas.openxmlformats.org/officeDocument/2006/relationships/image" Target="../media/image00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b="1" sz="3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600"/>
              </a:spcBef>
              <a:buClr>
                <a:schemeClr val="dk1"/>
              </a:buClr>
              <a:buSzPct val="100000"/>
              <a:buFont typeface="Roboto"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>
              <a:spcBef>
                <a:spcPts val="480"/>
              </a:spcBef>
              <a:buClr>
                <a:schemeClr val="dk1"/>
              </a:buClr>
              <a:buSzPct val="100000"/>
              <a:buFont typeface="Roboto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>
              <a:spcBef>
                <a:spcPts val="480"/>
              </a:spcBef>
              <a:buClr>
                <a:schemeClr val="dk1"/>
              </a:buClr>
              <a:buSzPct val="100000"/>
              <a:buFont typeface="Roboto"/>
              <a:def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>
              <a:spcBef>
                <a:spcPts val="360"/>
              </a:spcBef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>
              <a:spcBef>
                <a:spcPts val="360"/>
              </a:spcBef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>
              <a:spcBef>
                <a:spcPts val="360"/>
              </a:spcBef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>
              <a:spcBef>
                <a:spcPts val="360"/>
              </a:spcBef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>
              <a:spcBef>
                <a:spcPts val="360"/>
              </a:spcBef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>
              <a:spcBef>
                <a:spcPts val="360"/>
              </a:spcBef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  <p:pic>
        <p:nvPicPr>
          <p:cNvPr id="8" name="Shape 8"/>
          <p:cNvPicPr preferRelativeResize="0"/>
          <p:nvPr/>
        </p:nvPicPr>
        <p:blipFill>
          <a:blip r:embed="rId1">
            <a:alphaModFix amt="50000"/>
          </a:blip>
          <a:stretch>
            <a:fillRect/>
          </a:stretch>
        </p:blipFill>
        <p:spPr>
          <a:xfrm>
            <a:off x="8325673" y="89350"/>
            <a:ext cx="677925" cy="3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5525" y="86001"/>
            <a:ext cx="440949" cy="29627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4.jpg"/><Relationship Id="rId4" Type="http://schemas.openxmlformats.org/officeDocument/2006/relationships/image" Target="../media/image23.jpg"/><Relationship Id="rId5" Type="http://schemas.openxmlformats.org/officeDocument/2006/relationships/image" Target="../media/image02.jpg"/><Relationship Id="rId6" Type="http://schemas.openxmlformats.org/officeDocument/2006/relationships/image" Target="../media/image05.png"/><Relationship Id="rId7" Type="http://schemas.openxmlformats.org/officeDocument/2006/relationships/image" Target="../media/image03.jp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08.png"/><Relationship Id="rId11" Type="http://schemas.openxmlformats.org/officeDocument/2006/relationships/image" Target="../media/image17.png"/><Relationship Id="rId10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07.png"/><Relationship Id="rId6" Type="http://schemas.openxmlformats.org/officeDocument/2006/relationships/image" Target="../media/image0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08.png"/><Relationship Id="rId11" Type="http://schemas.openxmlformats.org/officeDocument/2006/relationships/image" Target="../media/image14.png"/><Relationship Id="rId10" Type="http://schemas.openxmlformats.org/officeDocument/2006/relationships/image" Target="../media/image17.png"/><Relationship Id="rId9" Type="http://schemas.openxmlformats.org/officeDocument/2006/relationships/image" Target="../media/image13.png"/><Relationship Id="rId5" Type="http://schemas.openxmlformats.org/officeDocument/2006/relationships/image" Target="../media/image07.png"/><Relationship Id="rId6" Type="http://schemas.openxmlformats.org/officeDocument/2006/relationships/image" Target="../media/image09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0.png"/><Relationship Id="rId13" Type="http://schemas.openxmlformats.org/officeDocument/2006/relationships/image" Target="../media/image31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41.png"/><Relationship Id="rId15" Type="http://schemas.openxmlformats.org/officeDocument/2006/relationships/image" Target="../media/image32.png"/><Relationship Id="rId14" Type="http://schemas.openxmlformats.org/officeDocument/2006/relationships/image" Target="../media/image29.png"/><Relationship Id="rId5" Type="http://schemas.openxmlformats.org/officeDocument/2006/relationships/image" Target="../media/image43.png"/><Relationship Id="rId6" Type="http://schemas.openxmlformats.org/officeDocument/2006/relationships/image" Target="../media/image36.png"/><Relationship Id="rId7" Type="http://schemas.openxmlformats.org/officeDocument/2006/relationships/image" Target="../media/image33.png"/><Relationship Id="rId8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6.png"/></Relationships>
</file>

<file path=ppt/slides/_rels/slide2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9.png"/><Relationship Id="rId10" Type="http://schemas.openxmlformats.org/officeDocument/2006/relationships/image" Target="../media/image38.png"/><Relationship Id="rId13" Type="http://schemas.openxmlformats.org/officeDocument/2006/relationships/image" Target="../media/image41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15" Type="http://schemas.openxmlformats.org/officeDocument/2006/relationships/image" Target="../media/image39.png"/><Relationship Id="rId14" Type="http://schemas.openxmlformats.org/officeDocument/2006/relationships/image" Target="../media/image40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33.png"/><Relationship Id="rId8" Type="http://schemas.openxmlformats.org/officeDocument/2006/relationships/image" Target="../media/image47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33.png"/><Relationship Id="rId8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54.png"/><Relationship Id="rId5" Type="http://schemas.openxmlformats.org/officeDocument/2006/relationships/image" Target="../media/image42.png"/><Relationship Id="rId6" Type="http://schemas.openxmlformats.org/officeDocument/2006/relationships/image" Target="../media/image5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42.png"/><Relationship Id="rId5" Type="http://schemas.openxmlformats.org/officeDocument/2006/relationships/image" Target="../media/image51.png"/><Relationship Id="rId6" Type="http://schemas.openxmlformats.org/officeDocument/2006/relationships/image" Target="../media/image50.png"/><Relationship Id="rId7" Type="http://schemas.openxmlformats.org/officeDocument/2006/relationships/image" Target="../media/image53.png"/><Relationship Id="rId8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38.png"/><Relationship Id="rId8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56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38.png"/><Relationship Id="rId8" Type="http://schemas.openxmlformats.org/officeDocument/2006/relationships/image" Target="../media/image57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8.png"/><Relationship Id="rId13" Type="http://schemas.openxmlformats.org/officeDocument/2006/relationships/image" Target="../media/image59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9.png"/><Relationship Id="rId5" Type="http://schemas.openxmlformats.org/officeDocument/2006/relationships/image" Target="../media/image53.png"/><Relationship Id="rId6" Type="http://schemas.openxmlformats.org/officeDocument/2006/relationships/image" Target="../media/image38.png"/><Relationship Id="rId7" Type="http://schemas.openxmlformats.org/officeDocument/2006/relationships/image" Target="../media/image36.png"/><Relationship Id="rId8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8.png"/><Relationship Id="rId13" Type="http://schemas.openxmlformats.org/officeDocument/2006/relationships/image" Target="../media/image59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9.png"/><Relationship Id="rId5" Type="http://schemas.openxmlformats.org/officeDocument/2006/relationships/image" Target="../media/image53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53.png"/><Relationship Id="rId13" Type="http://schemas.openxmlformats.org/officeDocument/2006/relationships/image" Target="../media/image36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Relationship Id="rId9" Type="http://schemas.openxmlformats.org/officeDocument/2006/relationships/image" Target="../media/image38.png"/><Relationship Id="rId5" Type="http://schemas.openxmlformats.org/officeDocument/2006/relationships/image" Target="../media/image42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Relationship Id="rId8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33.png"/><Relationship Id="rId8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3.png"/><Relationship Id="rId13" Type="http://schemas.openxmlformats.org/officeDocument/2006/relationships/image" Target="../media/image40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36.png"/><Relationship Id="rId15" Type="http://schemas.openxmlformats.org/officeDocument/2006/relationships/image" Target="../media/image38.png"/><Relationship Id="rId1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3.png"/><Relationship Id="rId13" Type="http://schemas.openxmlformats.org/officeDocument/2006/relationships/image" Target="../media/image40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36.png"/><Relationship Id="rId15" Type="http://schemas.openxmlformats.org/officeDocument/2006/relationships/image" Target="../media/image38.png"/><Relationship Id="rId1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48.png"/></Relationships>
</file>

<file path=ppt/slides/_rels/slide3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3.png"/><Relationship Id="rId13" Type="http://schemas.openxmlformats.org/officeDocument/2006/relationships/image" Target="../media/image40.png"/><Relationship Id="rId1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9" Type="http://schemas.openxmlformats.org/officeDocument/2006/relationships/image" Target="../media/image36.png"/><Relationship Id="rId15" Type="http://schemas.openxmlformats.org/officeDocument/2006/relationships/image" Target="../media/image38.png"/><Relationship Id="rId14" Type="http://schemas.openxmlformats.org/officeDocument/2006/relationships/image" Target="../media/image39.png"/><Relationship Id="rId5" Type="http://schemas.openxmlformats.org/officeDocument/2006/relationships/image" Target="../media/image44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6.png"/><Relationship Id="rId10" Type="http://schemas.openxmlformats.org/officeDocument/2006/relationships/image" Target="../media/image38.png"/><Relationship Id="rId13" Type="http://schemas.openxmlformats.org/officeDocument/2006/relationships/image" Target="../media/image47.png"/><Relationship Id="rId1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Relationship Id="rId15" Type="http://schemas.openxmlformats.org/officeDocument/2006/relationships/image" Target="../media/image48.png"/><Relationship Id="rId14" Type="http://schemas.openxmlformats.org/officeDocument/2006/relationships/image" Target="../media/image49.png"/><Relationship Id="rId5" Type="http://schemas.openxmlformats.org/officeDocument/2006/relationships/image" Target="../media/image33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9" Type="http://schemas.openxmlformats.org/officeDocument/2006/relationships/image" Target="../media/image40.png"/><Relationship Id="rId5" Type="http://schemas.openxmlformats.org/officeDocument/2006/relationships/image" Target="../media/image44.png"/><Relationship Id="rId6" Type="http://schemas.openxmlformats.org/officeDocument/2006/relationships/image" Target="../media/image33.png"/><Relationship Id="rId7" Type="http://schemas.openxmlformats.org/officeDocument/2006/relationships/image" Target="../media/image47.png"/><Relationship Id="rId8" Type="http://schemas.openxmlformats.org/officeDocument/2006/relationships/image" Target="../media/image4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/Relationships>
</file>

<file path=ppt/slides/_rels/slide38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38.png"/><Relationship Id="rId8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Relationship Id="rId4" Type="http://schemas.openxmlformats.org/officeDocument/2006/relationships/image" Target="../media/image38.png"/><Relationship Id="rId9" Type="http://schemas.openxmlformats.org/officeDocument/2006/relationships/image" Target="../media/image36.png"/><Relationship Id="rId5" Type="http://schemas.openxmlformats.org/officeDocument/2006/relationships/image" Target="../media/image57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Relationship Id="rId8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8.png"/><Relationship Id="rId13" Type="http://schemas.openxmlformats.org/officeDocument/2006/relationships/image" Target="../media/image59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9.png"/><Relationship Id="rId5" Type="http://schemas.openxmlformats.org/officeDocument/2006/relationships/image" Target="../media/image53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53.png"/><Relationship Id="rId7" Type="http://schemas.openxmlformats.org/officeDocument/2006/relationships/image" Target="../media/image38.png"/><Relationship Id="rId8" Type="http://schemas.openxmlformats.org/officeDocument/2006/relationships/image" Target="../media/image5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38.png"/><Relationship Id="rId9" Type="http://schemas.openxmlformats.org/officeDocument/2006/relationships/image" Target="../media/image36.png"/><Relationship Id="rId5" Type="http://schemas.openxmlformats.org/officeDocument/2006/relationships/image" Target="../media/image57.png"/><Relationship Id="rId6" Type="http://schemas.openxmlformats.org/officeDocument/2006/relationships/image" Target="../media/image52.png"/><Relationship Id="rId7" Type="http://schemas.openxmlformats.org/officeDocument/2006/relationships/image" Target="../media/image56.png"/><Relationship Id="rId8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58.png"/><Relationship Id="rId13" Type="http://schemas.openxmlformats.org/officeDocument/2006/relationships/image" Target="../media/image59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39.png"/><Relationship Id="rId5" Type="http://schemas.openxmlformats.org/officeDocument/2006/relationships/image" Target="../media/image53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1.png"/><Relationship Id="rId4" Type="http://schemas.openxmlformats.org/officeDocument/2006/relationships/image" Target="../media/image3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2.png"/><Relationship Id="rId4" Type="http://schemas.openxmlformats.org/officeDocument/2006/relationships/image" Target="../media/image56.png"/><Relationship Id="rId5" Type="http://schemas.openxmlformats.org/officeDocument/2006/relationships/image" Target="../media/image3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png"/><Relationship Id="rId4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/Relationships>
</file>

<file path=ppt/slides/_rels/slide59.xml.rels><?xml version="1.0" encoding="UTF-8" standalone="yes"?><Relationships xmlns="http://schemas.openxmlformats.org/package/2006/relationships"><Relationship Id="rId10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1.png"/><Relationship Id="rId4" Type="http://schemas.openxmlformats.org/officeDocument/2006/relationships/image" Target="../media/image69.png"/><Relationship Id="rId9" Type="http://schemas.openxmlformats.org/officeDocument/2006/relationships/image" Target="../media/image77.png"/><Relationship Id="rId5" Type="http://schemas.openxmlformats.org/officeDocument/2006/relationships/image" Target="../media/image70.png"/><Relationship Id="rId6" Type="http://schemas.openxmlformats.org/officeDocument/2006/relationships/image" Target="../media/image72.png"/><Relationship Id="rId7" Type="http://schemas.openxmlformats.org/officeDocument/2006/relationships/image" Target="../media/image78.png"/><Relationship Id="rId8" Type="http://schemas.openxmlformats.org/officeDocument/2006/relationships/image" Target="../media/image7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9.png"/><Relationship Id="rId4" Type="http://schemas.openxmlformats.org/officeDocument/2006/relationships/image" Target="../media/image5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0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3.png"/></Relationships>
</file>

<file path=ppt/slides/_rels/slide7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2.png"/><Relationship Id="rId10" Type="http://schemas.openxmlformats.org/officeDocument/2006/relationships/image" Target="../media/image40.png"/><Relationship Id="rId13" Type="http://schemas.openxmlformats.org/officeDocument/2006/relationships/image" Target="../media/image39.png"/><Relationship Id="rId1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9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33.png"/><Relationship Id="rId8" Type="http://schemas.openxmlformats.org/officeDocument/2006/relationships/image" Target="../media/image47.png"/></Relationships>
</file>

<file path=ppt/slides/_rels/slide74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.png"/><Relationship Id="rId4" Type="http://schemas.openxmlformats.org/officeDocument/2006/relationships/image" Target="../media/image08.png"/><Relationship Id="rId9" Type="http://schemas.openxmlformats.org/officeDocument/2006/relationships/image" Target="../media/image12.png"/><Relationship Id="rId5" Type="http://schemas.openxmlformats.org/officeDocument/2006/relationships/image" Target="../media/image07.png"/><Relationship Id="rId6" Type="http://schemas.openxmlformats.org/officeDocument/2006/relationships/image" Target="../media/image09.png"/><Relationship Id="rId7" Type="http://schemas.openxmlformats.org/officeDocument/2006/relationships/image" Target="../media/image74.png"/><Relationship Id="rId8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4.jpg"/><Relationship Id="rId4" Type="http://schemas.openxmlformats.org/officeDocument/2006/relationships/image" Target="../media/image23.jpg"/><Relationship Id="rId5" Type="http://schemas.openxmlformats.org/officeDocument/2006/relationships/image" Target="../media/image02.jpg"/><Relationship Id="rId6" Type="http://schemas.openxmlformats.org/officeDocument/2006/relationships/image" Target="../media/image05.png"/><Relationship Id="rId7" Type="http://schemas.openxmlformats.org/officeDocument/2006/relationships/image" Target="../media/image03.jpg"/><Relationship Id="rId8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subTitle"/>
          </p:nvPr>
        </p:nvSpPr>
        <p:spPr>
          <a:xfrm>
            <a:off x="685800" y="3388799"/>
            <a:ext cx="7772400" cy="954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Manuel Munoz</a:t>
            </a:r>
          </a:p>
          <a:p>
            <a:pPr>
              <a:spcBef>
                <a:spcPts val="0"/>
              </a:spcBef>
              <a:buNone/>
            </a:pPr>
            <a:r>
              <a:rPr lang="en" sz="2000"/>
              <a:t>Interim Presentation</a:t>
            </a:r>
          </a:p>
        </p:txBody>
      </p:sp>
      <p:sp>
        <p:nvSpPr>
          <p:cNvPr id="33" name="Shape 33"/>
          <p:cNvSpPr txBox="1"/>
          <p:nvPr>
            <p:ph type="ctrTitle"/>
          </p:nvPr>
        </p:nvSpPr>
        <p:spPr>
          <a:xfrm>
            <a:off x="685800" y="701874"/>
            <a:ext cx="7772400" cy="24221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>
                <a:latin typeface="Roboto"/>
                <a:ea typeface="Roboto"/>
                <a:cs typeface="Roboto"/>
                <a:sym typeface="Roboto"/>
              </a:rPr>
              <a:t>Smart</a:t>
            </a:r>
            <a:r>
              <a:rPr lang="en" sz="3600"/>
              <a:t> H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ome </a:t>
            </a:r>
            <a:r>
              <a:rPr lang="en" sz="3600"/>
              <a:t>I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ntrusion </a:t>
            </a:r>
            <a:r>
              <a:rPr lang="en" sz="3600"/>
              <a:t>D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etection </a:t>
            </a:r>
            <a:r>
              <a:rPr lang="en" sz="3600"/>
              <a:t>U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sing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/>
              <a:t>N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etwork </a:t>
            </a:r>
            <a:r>
              <a:rPr lang="en" sz="3600"/>
              <a:t>I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ntrusion </a:t>
            </a:r>
            <a:r>
              <a:rPr lang="en" sz="3600"/>
              <a:t>D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etection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/>
              <a:t>T</a:t>
            </a:r>
            <a:r>
              <a:rPr lang="en" sz="3600">
                <a:latin typeface="Roboto"/>
                <a:ea typeface="Roboto"/>
                <a:cs typeface="Roboto"/>
                <a:sym typeface="Roboto"/>
              </a:rPr>
              <a:t>echniques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Non-invasive Smart Home System</a:t>
            </a:r>
          </a:p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799" y="1474462"/>
            <a:ext cx="2031056" cy="138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397" y="1585091"/>
            <a:ext cx="1236755" cy="184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Shape 107"/>
          <p:cNvSpPr txBox="1"/>
          <p:nvPr/>
        </p:nvSpPr>
        <p:spPr>
          <a:xfrm>
            <a:off x="39825" y="4768150"/>
            <a:ext cx="1567499" cy="3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images taken from wikipedia</a:t>
            </a:r>
          </a:p>
        </p:txBody>
      </p:sp>
      <p:pic>
        <p:nvPicPr>
          <p:cNvPr id="108" name="Shape 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7751" y="2426967"/>
            <a:ext cx="1494112" cy="1242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 rotWithShape="1">
          <a:blip r:embed="rId6">
            <a:alphaModFix/>
          </a:blip>
          <a:srcRect b="40269" l="0" r="0" t="0"/>
          <a:stretch/>
        </p:blipFill>
        <p:spPr>
          <a:xfrm>
            <a:off x="6041686" y="1364698"/>
            <a:ext cx="1458340" cy="154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6700" y="1893066"/>
            <a:ext cx="1673500" cy="16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2399" y="2814471"/>
            <a:ext cx="1343550" cy="1066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/>
          <p:nvPr/>
        </p:nvSpPr>
        <p:spPr>
          <a:xfrm rot="5400000">
            <a:off x="6186475" y="2498225"/>
            <a:ext cx="292200" cy="305759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 rot="5400000">
            <a:off x="2620875" y="2753000"/>
            <a:ext cx="292200" cy="254369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5823325" y="4143600"/>
            <a:ext cx="1018500" cy="2609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200"/>
              <a:t>on-demand</a:t>
            </a:r>
          </a:p>
        </p:txBody>
      </p:sp>
      <p:sp>
        <p:nvSpPr>
          <p:cNvPr id="115" name="Shape 115"/>
          <p:cNvSpPr txBox="1"/>
          <p:nvPr/>
        </p:nvSpPr>
        <p:spPr>
          <a:xfrm>
            <a:off x="2257716" y="4075862"/>
            <a:ext cx="1018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/>
              <a:t>always on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Proposed Solution</a:t>
            </a:r>
          </a:p>
        </p:txBody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Build an non-invasive, </a:t>
            </a:r>
            <a:r>
              <a:rPr lang="en" u="sng">
                <a:solidFill>
                  <a:schemeClr val="accent4"/>
                </a:solidFill>
              </a:rPr>
              <a:t>extensible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lang="en">
                <a:solidFill>
                  <a:srgbClr val="000000"/>
                </a:solidFill>
              </a:rPr>
              <a:t>smart home system</a:t>
            </a:r>
            <a:r>
              <a:rPr lang="en"/>
              <a:t> </a:t>
            </a:r>
            <a:r>
              <a:rPr lang="en">
                <a:solidFill>
                  <a:srgbClr val="6AA84F"/>
                </a:solidFill>
              </a:rPr>
              <a:t>based on network intrusion detection techniques.</a:t>
            </a:r>
          </a:p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>
                <a:solidFill>
                  <a:schemeClr val="accent4"/>
                </a:solidFill>
              </a:rPr>
              <a:t>Extensible Smart Home System</a:t>
            </a:r>
          </a:p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9" name="Shape 129"/>
          <p:cNvSpPr/>
          <p:nvPr/>
        </p:nvSpPr>
        <p:spPr>
          <a:xfrm>
            <a:off x="3886200" y="2631725"/>
            <a:ext cx="886199" cy="8574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 txBox="1"/>
          <p:nvPr/>
        </p:nvSpPr>
        <p:spPr>
          <a:xfrm>
            <a:off x="0" y="4873750"/>
            <a:ext cx="11580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"/>
              <a:t>Icons designed by Freepik</a:t>
            </a:r>
          </a:p>
        </p:txBody>
      </p:sp>
      <p:grpSp>
        <p:nvGrpSpPr>
          <p:cNvPr id="131" name="Shape 131"/>
          <p:cNvGrpSpPr/>
          <p:nvPr/>
        </p:nvGrpSpPr>
        <p:grpSpPr>
          <a:xfrm>
            <a:off x="3988710" y="1350899"/>
            <a:ext cx="680999" cy="1280699"/>
            <a:chOff x="3988710" y="1350900"/>
            <a:chExt cx="680999" cy="1280699"/>
          </a:xfrm>
        </p:grpSpPr>
        <p:sp>
          <p:nvSpPr>
            <p:cNvPr id="132" name="Shape 132"/>
            <p:cNvSpPr/>
            <p:nvPr/>
          </p:nvSpPr>
          <p:spPr>
            <a:xfrm>
              <a:off x="3988710" y="13509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Shape 133"/>
            <p:cNvCxnSpPr>
              <a:stCxn id="132" idx="4"/>
              <a:endCxn id="129" idx="0"/>
            </p:cNvCxnSpPr>
            <p:nvPr/>
          </p:nvCxnSpPr>
          <p:spPr>
            <a:xfrm>
              <a:off x="4329210" y="2031899"/>
              <a:ext cx="0" cy="5997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34" name="Shape 1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6925" y="1484925"/>
              <a:ext cx="412950" cy="412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5" name="Shape 135"/>
          <p:cNvGrpSpPr/>
          <p:nvPr/>
        </p:nvGrpSpPr>
        <p:grpSpPr>
          <a:xfrm>
            <a:off x="4642630" y="1579500"/>
            <a:ext cx="1108069" cy="1177669"/>
            <a:chOff x="4642630" y="1579500"/>
            <a:chExt cx="1108069" cy="1177669"/>
          </a:xfrm>
        </p:grpSpPr>
        <p:sp>
          <p:nvSpPr>
            <p:cNvPr id="136" name="Shape 136"/>
            <p:cNvSpPr/>
            <p:nvPr/>
          </p:nvSpPr>
          <p:spPr>
            <a:xfrm>
              <a:off x="5069700" y="15795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37" name="Shape 137"/>
            <p:cNvCxnSpPr>
              <a:stCxn id="136" idx="3"/>
              <a:endCxn id="129" idx="7"/>
            </p:cNvCxnSpPr>
            <p:nvPr/>
          </p:nvCxnSpPr>
          <p:spPr>
            <a:xfrm flipH="1">
              <a:off x="4642630" y="2160769"/>
              <a:ext cx="526800" cy="5964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38" name="Shape 1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6310" y="1759326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" name="Shape 139"/>
          <p:cNvGrpSpPr/>
          <p:nvPr/>
        </p:nvGrpSpPr>
        <p:grpSpPr>
          <a:xfrm>
            <a:off x="2936100" y="1579500"/>
            <a:ext cx="1079869" cy="1177669"/>
            <a:chOff x="2936100" y="1579500"/>
            <a:chExt cx="1079869" cy="1177669"/>
          </a:xfrm>
        </p:grpSpPr>
        <p:sp>
          <p:nvSpPr>
            <p:cNvPr id="140" name="Shape 140"/>
            <p:cNvSpPr/>
            <p:nvPr/>
          </p:nvSpPr>
          <p:spPr>
            <a:xfrm>
              <a:off x="2936100" y="15795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41" name="Shape 141"/>
            <p:cNvCxnSpPr>
              <a:stCxn id="140" idx="5"/>
              <a:endCxn id="129" idx="1"/>
            </p:cNvCxnSpPr>
            <p:nvPr/>
          </p:nvCxnSpPr>
          <p:spPr>
            <a:xfrm>
              <a:off x="3517369" y="2160769"/>
              <a:ext cx="498600" cy="5964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42" name="Shape 14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72705" y="1700869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3" name="Shape 143"/>
          <p:cNvGrpSpPr/>
          <p:nvPr/>
        </p:nvGrpSpPr>
        <p:grpSpPr>
          <a:xfrm>
            <a:off x="4772399" y="2722500"/>
            <a:ext cx="1283100" cy="680999"/>
            <a:chOff x="4772399" y="2722500"/>
            <a:chExt cx="1283100" cy="680999"/>
          </a:xfrm>
        </p:grpSpPr>
        <p:sp>
          <p:nvSpPr>
            <p:cNvPr id="144" name="Shape 144"/>
            <p:cNvSpPr/>
            <p:nvPr/>
          </p:nvSpPr>
          <p:spPr>
            <a:xfrm>
              <a:off x="5374500" y="27225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45" name="Shape 145"/>
            <p:cNvCxnSpPr>
              <a:stCxn id="129" idx="6"/>
              <a:endCxn id="144" idx="2"/>
            </p:cNvCxnSpPr>
            <p:nvPr/>
          </p:nvCxnSpPr>
          <p:spPr>
            <a:xfrm>
              <a:off x="4772399" y="3060425"/>
              <a:ext cx="602100" cy="27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46" name="Shape 1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87933" y="2831002"/>
              <a:ext cx="458849" cy="458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" name="Shape 147"/>
          <p:cNvGrpSpPr/>
          <p:nvPr/>
        </p:nvGrpSpPr>
        <p:grpSpPr>
          <a:xfrm>
            <a:off x="2859900" y="3363430"/>
            <a:ext cx="1156069" cy="1106869"/>
            <a:chOff x="2859900" y="3363430"/>
            <a:chExt cx="1156069" cy="1106869"/>
          </a:xfrm>
        </p:grpSpPr>
        <p:sp>
          <p:nvSpPr>
            <p:cNvPr id="148" name="Shape 148"/>
            <p:cNvSpPr/>
            <p:nvPr/>
          </p:nvSpPr>
          <p:spPr>
            <a:xfrm>
              <a:off x="2859900" y="37893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49" name="Shape 149"/>
            <p:cNvCxnSpPr>
              <a:stCxn id="148" idx="7"/>
              <a:endCxn id="129" idx="3"/>
            </p:cNvCxnSpPr>
            <p:nvPr/>
          </p:nvCxnSpPr>
          <p:spPr>
            <a:xfrm flipH="1" rot="10800000">
              <a:off x="3441169" y="3363430"/>
              <a:ext cx="574800" cy="5256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50" name="Shape 1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36910" y="3879689"/>
              <a:ext cx="498600" cy="49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" name="Shape 151"/>
          <p:cNvGrpSpPr/>
          <p:nvPr/>
        </p:nvGrpSpPr>
        <p:grpSpPr>
          <a:xfrm>
            <a:off x="3988710" y="3489125"/>
            <a:ext cx="680999" cy="1285974"/>
            <a:chOff x="3988710" y="3489125"/>
            <a:chExt cx="680999" cy="1285974"/>
          </a:xfrm>
        </p:grpSpPr>
        <p:sp>
          <p:nvSpPr>
            <p:cNvPr id="152" name="Shape 152"/>
            <p:cNvSpPr/>
            <p:nvPr/>
          </p:nvSpPr>
          <p:spPr>
            <a:xfrm>
              <a:off x="3988710" y="40941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53" name="Shape 153"/>
            <p:cNvCxnSpPr>
              <a:stCxn id="129" idx="4"/>
              <a:endCxn id="152" idx="0"/>
            </p:cNvCxnSpPr>
            <p:nvPr/>
          </p:nvCxnSpPr>
          <p:spPr>
            <a:xfrm>
              <a:off x="4329299" y="3489125"/>
              <a:ext cx="0" cy="6051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54" name="Shape 15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13975" y="4205175"/>
              <a:ext cx="458849" cy="458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5" name="Shape 155"/>
          <p:cNvGrpSpPr/>
          <p:nvPr/>
        </p:nvGrpSpPr>
        <p:grpSpPr>
          <a:xfrm>
            <a:off x="4642618" y="3363561"/>
            <a:ext cx="1184280" cy="1106738"/>
            <a:chOff x="4642618" y="3363561"/>
            <a:chExt cx="1184280" cy="1106738"/>
          </a:xfrm>
        </p:grpSpPr>
        <p:sp>
          <p:nvSpPr>
            <p:cNvPr id="156" name="Shape 156"/>
            <p:cNvSpPr/>
            <p:nvPr/>
          </p:nvSpPr>
          <p:spPr>
            <a:xfrm>
              <a:off x="5145900" y="37893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57" name="Shape 157"/>
            <p:cNvCxnSpPr>
              <a:stCxn id="129" idx="5"/>
              <a:endCxn id="156" idx="1"/>
            </p:cNvCxnSpPr>
            <p:nvPr/>
          </p:nvCxnSpPr>
          <p:spPr>
            <a:xfrm>
              <a:off x="4642618" y="3363561"/>
              <a:ext cx="603000" cy="5256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58" name="Shape 15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74728" y="3924433"/>
              <a:ext cx="412950" cy="4129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9" name="Shape 15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5050" y="2766299"/>
            <a:ext cx="526800" cy="52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Shape 160"/>
          <p:cNvGrpSpPr/>
          <p:nvPr/>
        </p:nvGrpSpPr>
        <p:grpSpPr>
          <a:xfrm>
            <a:off x="2631300" y="2722500"/>
            <a:ext cx="1254900" cy="680999"/>
            <a:chOff x="2631300" y="2722500"/>
            <a:chExt cx="1254900" cy="680999"/>
          </a:xfrm>
        </p:grpSpPr>
        <p:sp>
          <p:nvSpPr>
            <p:cNvPr id="161" name="Shape 161"/>
            <p:cNvSpPr/>
            <p:nvPr/>
          </p:nvSpPr>
          <p:spPr>
            <a:xfrm>
              <a:off x="2631300" y="27225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62" name="Shape 162"/>
            <p:cNvCxnSpPr>
              <a:endCxn id="129" idx="2"/>
            </p:cNvCxnSpPr>
            <p:nvPr/>
          </p:nvCxnSpPr>
          <p:spPr>
            <a:xfrm flipH="1" rot="10800000">
              <a:off x="3312300" y="3060425"/>
              <a:ext cx="573900" cy="27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63" name="Shape 16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747297" y="2833575"/>
              <a:ext cx="458849" cy="45884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>
                <a:solidFill>
                  <a:schemeClr val="accent4"/>
                </a:solidFill>
              </a:rPr>
              <a:t>Extensible Smart Home System</a:t>
            </a:r>
          </a:p>
        </p:txBody>
      </p:sp>
      <p:sp>
        <p:nvSpPr>
          <p:cNvPr id="169" name="Shape 16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70" name="Shape 170"/>
          <p:cNvSpPr/>
          <p:nvPr/>
        </p:nvSpPr>
        <p:spPr>
          <a:xfrm>
            <a:off x="3886200" y="2631725"/>
            <a:ext cx="886199" cy="857400"/>
          </a:xfrm>
          <a:prstGeom prst="ellipse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0" y="4873750"/>
            <a:ext cx="11580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Icons designed by Freepik</a:t>
            </a:r>
          </a:p>
        </p:txBody>
      </p:sp>
      <p:grpSp>
        <p:nvGrpSpPr>
          <p:cNvPr id="172" name="Shape 172"/>
          <p:cNvGrpSpPr/>
          <p:nvPr/>
        </p:nvGrpSpPr>
        <p:grpSpPr>
          <a:xfrm>
            <a:off x="3988710" y="1350899"/>
            <a:ext cx="680999" cy="1280699"/>
            <a:chOff x="3988710" y="1350900"/>
            <a:chExt cx="680999" cy="1280699"/>
          </a:xfrm>
        </p:grpSpPr>
        <p:sp>
          <p:nvSpPr>
            <p:cNvPr id="173" name="Shape 173"/>
            <p:cNvSpPr/>
            <p:nvPr/>
          </p:nvSpPr>
          <p:spPr>
            <a:xfrm>
              <a:off x="3988710" y="13509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Shape 174"/>
            <p:cNvCxnSpPr>
              <a:stCxn id="173" idx="4"/>
              <a:endCxn id="170" idx="0"/>
            </p:cNvCxnSpPr>
            <p:nvPr/>
          </p:nvCxnSpPr>
          <p:spPr>
            <a:xfrm>
              <a:off x="4329210" y="2031899"/>
              <a:ext cx="0" cy="5997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75" name="Shape 1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36925" y="1484925"/>
              <a:ext cx="412950" cy="412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6" name="Shape 176"/>
          <p:cNvGrpSpPr/>
          <p:nvPr/>
        </p:nvGrpSpPr>
        <p:grpSpPr>
          <a:xfrm>
            <a:off x="4642630" y="1579500"/>
            <a:ext cx="1108069" cy="1177669"/>
            <a:chOff x="4642630" y="1579500"/>
            <a:chExt cx="1108069" cy="1177669"/>
          </a:xfrm>
        </p:grpSpPr>
        <p:sp>
          <p:nvSpPr>
            <p:cNvPr id="177" name="Shape 177"/>
            <p:cNvSpPr/>
            <p:nvPr/>
          </p:nvSpPr>
          <p:spPr>
            <a:xfrm>
              <a:off x="5069700" y="15795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78" name="Shape 178"/>
            <p:cNvCxnSpPr>
              <a:stCxn id="177" idx="3"/>
              <a:endCxn id="170" idx="7"/>
            </p:cNvCxnSpPr>
            <p:nvPr/>
          </p:nvCxnSpPr>
          <p:spPr>
            <a:xfrm flipH="1">
              <a:off x="4642630" y="2160769"/>
              <a:ext cx="526800" cy="5964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79" name="Shape 1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206310" y="1759326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Shape 180"/>
          <p:cNvGrpSpPr/>
          <p:nvPr/>
        </p:nvGrpSpPr>
        <p:grpSpPr>
          <a:xfrm>
            <a:off x="2936100" y="1579500"/>
            <a:ext cx="1079869" cy="1177669"/>
            <a:chOff x="2936100" y="1579500"/>
            <a:chExt cx="1079869" cy="1177669"/>
          </a:xfrm>
        </p:grpSpPr>
        <p:sp>
          <p:nvSpPr>
            <p:cNvPr id="181" name="Shape 181"/>
            <p:cNvSpPr/>
            <p:nvPr/>
          </p:nvSpPr>
          <p:spPr>
            <a:xfrm>
              <a:off x="2936100" y="15795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82" name="Shape 182"/>
            <p:cNvCxnSpPr>
              <a:stCxn id="181" idx="5"/>
              <a:endCxn id="170" idx="1"/>
            </p:cNvCxnSpPr>
            <p:nvPr/>
          </p:nvCxnSpPr>
          <p:spPr>
            <a:xfrm>
              <a:off x="3517369" y="2160769"/>
              <a:ext cx="498600" cy="5964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83" name="Shape 1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72705" y="1700869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Shape 184"/>
          <p:cNvGrpSpPr/>
          <p:nvPr/>
        </p:nvGrpSpPr>
        <p:grpSpPr>
          <a:xfrm>
            <a:off x="4772399" y="2722500"/>
            <a:ext cx="1283100" cy="680999"/>
            <a:chOff x="4772399" y="2722500"/>
            <a:chExt cx="1283100" cy="680999"/>
          </a:xfrm>
        </p:grpSpPr>
        <p:sp>
          <p:nvSpPr>
            <p:cNvPr id="185" name="Shape 185"/>
            <p:cNvSpPr/>
            <p:nvPr/>
          </p:nvSpPr>
          <p:spPr>
            <a:xfrm>
              <a:off x="5374500" y="27225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86" name="Shape 186"/>
            <p:cNvCxnSpPr>
              <a:stCxn id="170" idx="6"/>
              <a:endCxn id="185" idx="2"/>
            </p:cNvCxnSpPr>
            <p:nvPr/>
          </p:nvCxnSpPr>
          <p:spPr>
            <a:xfrm>
              <a:off x="4772399" y="3060425"/>
              <a:ext cx="602100" cy="27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87" name="Shape 18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487933" y="2831002"/>
              <a:ext cx="458849" cy="458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8" name="Shape 188"/>
          <p:cNvGrpSpPr/>
          <p:nvPr/>
        </p:nvGrpSpPr>
        <p:grpSpPr>
          <a:xfrm>
            <a:off x="2859900" y="3363430"/>
            <a:ext cx="1156069" cy="1106869"/>
            <a:chOff x="2859900" y="3363430"/>
            <a:chExt cx="1156069" cy="1106869"/>
          </a:xfrm>
        </p:grpSpPr>
        <p:sp>
          <p:nvSpPr>
            <p:cNvPr id="189" name="Shape 189"/>
            <p:cNvSpPr/>
            <p:nvPr/>
          </p:nvSpPr>
          <p:spPr>
            <a:xfrm>
              <a:off x="2859900" y="37893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90" name="Shape 190"/>
            <p:cNvCxnSpPr>
              <a:stCxn id="189" idx="7"/>
              <a:endCxn id="170" idx="3"/>
            </p:cNvCxnSpPr>
            <p:nvPr/>
          </p:nvCxnSpPr>
          <p:spPr>
            <a:xfrm flipH="1" rot="10800000">
              <a:off x="3441169" y="3363430"/>
              <a:ext cx="574800" cy="5256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91" name="Shape 19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936910" y="3879689"/>
              <a:ext cx="498600" cy="498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Shape 192"/>
          <p:cNvGrpSpPr/>
          <p:nvPr/>
        </p:nvGrpSpPr>
        <p:grpSpPr>
          <a:xfrm>
            <a:off x="3988710" y="3489125"/>
            <a:ext cx="680999" cy="1285974"/>
            <a:chOff x="3988710" y="3489125"/>
            <a:chExt cx="680999" cy="1285974"/>
          </a:xfrm>
        </p:grpSpPr>
        <p:sp>
          <p:nvSpPr>
            <p:cNvPr id="193" name="Shape 193"/>
            <p:cNvSpPr/>
            <p:nvPr/>
          </p:nvSpPr>
          <p:spPr>
            <a:xfrm>
              <a:off x="3988710" y="40941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94" name="Shape 194"/>
            <p:cNvCxnSpPr>
              <a:stCxn id="170" idx="4"/>
              <a:endCxn id="193" idx="0"/>
            </p:cNvCxnSpPr>
            <p:nvPr/>
          </p:nvCxnSpPr>
          <p:spPr>
            <a:xfrm>
              <a:off x="4329299" y="3489125"/>
              <a:ext cx="0" cy="6051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95" name="Shape 19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13975" y="4205175"/>
              <a:ext cx="458849" cy="4588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" name="Shape 196"/>
          <p:cNvGrpSpPr/>
          <p:nvPr/>
        </p:nvGrpSpPr>
        <p:grpSpPr>
          <a:xfrm>
            <a:off x="4642618" y="3363561"/>
            <a:ext cx="1184280" cy="1106738"/>
            <a:chOff x="4642618" y="3363561"/>
            <a:chExt cx="1184280" cy="1106738"/>
          </a:xfrm>
        </p:grpSpPr>
        <p:sp>
          <p:nvSpPr>
            <p:cNvPr id="197" name="Shape 197"/>
            <p:cNvSpPr/>
            <p:nvPr/>
          </p:nvSpPr>
          <p:spPr>
            <a:xfrm>
              <a:off x="5145900" y="37893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198" name="Shape 198"/>
            <p:cNvCxnSpPr>
              <a:stCxn id="170" idx="5"/>
              <a:endCxn id="197" idx="1"/>
            </p:cNvCxnSpPr>
            <p:nvPr/>
          </p:nvCxnSpPr>
          <p:spPr>
            <a:xfrm>
              <a:off x="4642618" y="3363561"/>
              <a:ext cx="603000" cy="5256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199" name="Shape 19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274728" y="3924433"/>
              <a:ext cx="412950" cy="412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" name="Shape 200"/>
          <p:cNvGrpSpPr/>
          <p:nvPr/>
        </p:nvGrpSpPr>
        <p:grpSpPr>
          <a:xfrm>
            <a:off x="2631300" y="2722500"/>
            <a:ext cx="1254900" cy="680999"/>
            <a:chOff x="2631300" y="2722500"/>
            <a:chExt cx="1254900" cy="680999"/>
          </a:xfrm>
        </p:grpSpPr>
        <p:sp>
          <p:nvSpPr>
            <p:cNvPr id="201" name="Shape 201"/>
            <p:cNvSpPr/>
            <p:nvPr/>
          </p:nvSpPr>
          <p:spPr>
            <a:xfrm>
              <a:off x="2631300" y="2722500"/>
              <a:ext cx="680999" cy="680999"/>
            </a:xfrm>
            <a:prstGeom prst="ellipse">
              <a:avLst/>
            </a:prstGeom>
            <a:solidFill>
              <a:schemeClr val="accent4"/>
            </a:solidFill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202" name="Shape 202"/>
            <p:cNvCxnSpPr>
              <a:endCxn id="170" idx="2"/>
            </p:cNvCxnSpPr>
            <p:nvPr/>
          </p:nvCxnSpPr>
          <p:spPr>
            <a:xfrm flipH="1" rot="10800000">
              <a:off x="3312300" y="3060425"/>
              <a:ext cx="573900" cy="27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203" name="Shape 20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747297" y="2833575"/>
              <a:ext cx="458849" cy="458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" name="Shape 2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44100" y="2785950"/>
            <a:ext cx="548700" cy="5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Proposed Solution</a:t>
            </a:r>
          </a:p>
        </p:txBody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Build an non-invasive, </a:t>
            </a:r>
            <a:r>
              <a:rPr lang="en">
                <a:solidFill>
                  <a:schemeClr val="accent4"/>
                </a:solidFill>
              </a:rPr>
              <a:t>extensible </a:t>
            </a:r>
            <a:r>
              <a:rPr lang="en">
                <a:solidFill>
                  <a:srgbClr val="000000"/>
                </a:solidFill>
              </a:rPr>
              <a:t>smart home system</a:t>
            </a:r>
            <a:r>
              <a:rPr lang="en"/>
              <a:t> </a:t>
            </a:r>
            <a:r>
              <a:rPr lang="en" u="sng">
                <a:solidFill>
                  <a:srgbClr val="6AA84F"/>
                </a:solidFill>
              </a:rPr>
              <a:t>based on network intrusion detection techniques.</a:t>
            </a:r>
          </a:p>
        </p:txBody>
      </p:sp>
      <p:sp>
        <p:nvSpPr>
          <p:cNvPr id="211" name="Shape 2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653000" y="1177650"/>
            <a:ext cx="4916483" cy="3455028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>
            <p:ph type="title"/>
          </p:nvPr>
        </p:nvSpPr>
        <p:spPr>
          <a:xfrm>
            <a:off x="457200" y="205975"/>
            <a:ext cx="8229600" cy="117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>
                <a:solidFill>
                  <a:srgbClr val="6AA84F"/>
                </a:solidFill>
              </a:rPr>
              <a:t>Based on Network Intrusion Detection Techniques</a:t>
            </a: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19" name="Shape 219"/>
          <p:cNvSpPr/>
          <p:nvPr/>
        </p:nvSpPr>
        <p:spPr>
          <a:xfrm>
            <a:off x="2290773" y="2974025"/>
            <a:ext cx="885167" cy="676188"/>
          </a:xfrm>
          <a:prstGeom prst="cloud">
            <a:avLst/>
          </a:prstGeom>
          <a:solidFill>
            <a:srgbClr val="FFFFFF"/>
          </a:solidFill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0525" y="1956652"/>
            <a:ext cx="339725" cy="3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000" y="1687077"/>
            <a:ext cx="339725" cy="3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2000" y="3251277"/>
            <a:ext cx="339725" cy="33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414" y="3559752"/>
            <a:ext cx="339725" cy="3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5251998" y="1975675"/>
            <a:ext cx="885167" cy="676188"/>
          </a:xfrm>
          <a:prstGeom prst="cloud">
            <a:avLst/>
          </a:prstGeom>
          <a:solidFill>
            <a:srgbClr val="FFFFFF"/>
          </a:solidFill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4035748" y="3348937"/>
            <a:ext cx="885167" cy="676188"/>
          </a:xfrm>
          <a:prstGeom prst="cloud">
            <a:avLst/>
          </a:prstGeom>
          <a:solidFill>
            <a:srgbClr val="FFFFFF"/>
          </a:solidFill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3862598" y="2143975"/>
            <a:ext cx="885167" cy="676188"/>
          </a:xfrm>
          <a:prstGeom prst="cloud">
            <a:avLst/>
          </a:prstGeom>
          <a:solidFill>
            <a:srgbClr val="FFFFFF"/>
          </a:solidFill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2787" y="234707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5027" y="3159725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25937" y="353463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42187" y="2161375"/>
            <a:ext cx="304800" cy="3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1112275" y="4856100"/>
            <a:ext cx="11580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Icons designed by Freepik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/>
        </p:nvSpPr>
        <p:spPr>
          <a:xfrm>
            <a:off x="1653000" y="1177650"/>
            <a:ext cx="4916483" cy="3455028"/>
          </a:xfrm>
          <a:prstGeom prst="cloud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>
            <p:ph type="title"/>
          </p:nvPr>
        </p:nvSpPr>
        <p:spPr>
          <a:xfrm>
            <a:off x="457200" y="205975"/>
            <a:ext cx="8229600" cy="117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AA84F"/>
                </a:solidFill>
              </a:rPr>
              <a:t>Based on Network Intrusion Detection Techniques</a:t>
            </a:r>
          </a:p>
        </p:txBody>
      </p:sp>
      <p:sp>
        <p:nvSpPr>
          <p:cNvPr id="238" name="Shape 23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239" name="Shape 239"/>
          <p:cNvSpPr txBox="1"/>
          <p:nvPr/>
        </p:nvSpPr>
        <p:spPr>
          <a:xfrm>
            <a:off x="1112275" y="4856100"/>
            <a:ext cx="1158000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Icons designed by Freepik</a:t>
            </a:r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775" y="1808975"/>
            <a:ext cx="597825" cy="66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4325" y="36110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5200" y="192601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2350" y="33041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5850" y="1621212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4525" y="318595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56237" y="3304200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6087" y="2111637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title"/>
          </p:nvPr>
        </p:nvSpPr>
        <p:spPr>
          <a:xfrm>
            <a:off x="457200" y="205975"/>
            <a:ext cx="8229600" cy="117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AA84F"/>
                </a:solidFill>
              </a:rPr>
              <a:t>Based on Network Intrusion Detection Techniques</a:t>
            </a:r>
          </a:p>
        </p:txBody>
      </p:sp>
      <p:sp>
        <p:nvSpPr>
          <p:cNvPr id="253" name="Shape 25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50" y="1464772"/>
            <a:ext cx="6561600" cy="29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Shape 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950" y="3116727"/>
            <a:ext cx="339725" cy="3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Shape 256"/>
          <p:cNvSpPr/>
          <p:nvPr/>
        </p:nvSpPr>
        <p:spPr>
          <a:xfrm>
            <a:off x="3693075" y="1745250"/>
            <a:ext cx="4344947" cy="3180599"/>
          </a:xfrm>
          <a:prstGeom prst="cloud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type="title"/>
          </p:nvPr>
        </p:nvSpPr>
        <p:spPr>
          <a:xfrm>
            <a:off x="457200" y="205975"/>
            <a:ext cx="8229600" cy="117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AA84F"/>
                </a:solidFill>
              </a:rPr>
              <a:t>Based on Network Intrusion Detection Techniques</a:t>
            </a:r>
          </a:p>
        </p:txBody>
      </p:sp>
      <p:sp>
        <p:nvSpPr>
          <p:cNvPr id="262" name="Shape 26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050" y="1464772"/>
            <a:ext cx="6561600" cy="29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3950" y="3116727"/>
            <a:ext cx="339725" cy="3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/>
          <p:nvPr/>
        </p:nvSpPr>
        <p:spPr>
          <a:xfrm>
            <a:off x="3693075" y="1745250"/>
            <a:ext cx="4344947" cy="3180599"/>
          </a:xfrm>
          <a:prstGeom prst="cloud">
            <a:avLst/>
          </a:prstGeom>
          <a:noFill/>
          <a:ln cap="flat" cmpd="sng" w="28575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6" name="Shape 2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247075" y="2334337"/>
            <a:ext cx="474824" cy="4748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Shape 267"/>
          <p:cNvGrpSpPr/>
          <p:nvPr/>
        </p:nvGrpSpPr>
        <p:grpSpPr>
          <a:xfrm>
            <a:off x="5264625" y="3325850"/>
            <a:ext cx="474824" cy="474824"/>
            <a:chOff x="5264625" y="3325850"/>
            <a:chExt cx="474824" cy="474824"/>
          </a:xfrm>
        </p:grpSpPr>
        <p:pic>
          <p:nvPicPr>
            <p:cNvPr id="268" name="Shape 2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5264625" y="3325850"/>
              <a:ext cx="474824" cy="4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Shape 26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313755" y="3376958"/>
              <a:ext cx="276175" cy="276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70" name="Shape 2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1583" y="2421050"/>
            <a:ext cx="223224" cy="22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457200" y="205975"/>
            <a:ext cx="8229600" cy="11703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6AA84F"/>
                </a:solidFill>
              </a:rPr>
              <a:t>Based on Network Intrusion Detection Techniques</a:t>
            </a:r>
          </a:p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277" name="Shape 2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949" y="2945362"/>
            <a:ext cx="2588249" cy="993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3900" y="3264737"/>
            <a:ext cx="354450" cy="3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Shape 2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0375" y="1291200"/>
            <a:ext cx="3265300" cy="314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Shape 2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23362" y="2477739"/>
            <a:ext cx="548700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Shape 2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20826" y="1864462"/>
            <a:ext cx="548700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2176" y="3826700"/>
            <a:ext cx="476700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85551" y="2252224"/>
            <a:ext cx="432224" cy="4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Shape 2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58650" y="3228000"/>
            <a:ext cx="291525" cy="2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460146" y="3129722"/>
            <a:ext cx="347375" cy="347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Shape 286"/>
          <p:cNvGrpSpPr/>
          <p:nvPr/>
        </p:nvGrpSpPr>
        <p:grpSpPr>
          <a:xfrm rot="5400000">
            <a:off x="6174201" y="3718000"/>
            <a:ext cx="42899" cy="109499"/>
            <a:chOff x="2131789" y="2271850"/>
            <a:chExt cx="42899" cy="109499"/>
          </a:xfrm>
        </p:grpSpPr>
        <p:cxnSp>
          <p:nvCxnSpPr>
            <p:cNvPr id="287" name="Shape 287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288" name="Shape 288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Shape 289"/>
          <p:cNvSpPr/>
          <p:nvPr/>
        </p:nvSpPr>
        <p:spPr>
          <a:xfrm>
            <a:off x="4420858" y="3915300"/>
            <a:ext cx="195299" cy="22409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90" name="Shape 29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244151" y="3679850"/>
            <a:ext cx="548699" cy="54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Shape 291"/>
          <p:cNvGrpSpPr/>
          <p:nvPr/>
        </p:nvGrpSpPr>
        <p:grpSpPr>
          <a:xfrm>
            <a:off x="6013100" y="3922387"/>
            <a:ext cx="474824" cy="474824"/>
            <a:chOff x="6112275" y="2413137"/>
            <a:chExt cx="474824" cy="474824"/>
          </a:xfrm>
        </p:grpSpPr>
        <p:pic>
          <p:nvPicPr>
            <p:cNvPr id="292" name="Shape 29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flipH="1">
              <a:off x="6112275" y="2413137"/>
              <a:ext cx="474824" cy="4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Shape 29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196783" y="2499850"/>
              <a:ext cx="223224" cy="223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Shape 294"/>
          <p:cNvGrpSpPr/>
          <p:nvPr/>
        </p:nvGrpSpPr>
        <p:grpSpPr>
          <a:xfrm>
            <a:off x="4616150" y="2514687"/>
            <a:ext cx="474824" cy="474824"/>
            <a:chOff x="5264625" y="3325850"/>
            <a:chExt cx="474824" cy="474824"/>
          </a:xfrm>
        </p:grpSpPr>
        <p:pic>
          <p:nvPicPr>
            <p:cNvPr id="295" name="Shape 29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 flipH="1">
              <a:off x="5264625" y="3325850"/>
              <a:ext cx="474824" cy="474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Shape 296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313755" y="3376958"/>
              <a:ext cx="276175" cy="276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Presentation Objectives</a:t>
            </a:r>
          </a:p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5315812" y="2245575"/>
            <a:ext cx="1924499" cy="12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Get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feedback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375" y="2055587"/>
            <a:ext cx="1489524" cy="148952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/>
          <p:nvPr>
            <p:ph idx="2" type="body"/>
          </p:nvPr>
        </p:nvSpPr>
        <p:spPr>
          <a:xfrm>
            <a:off x="1903687" y="2245575"/>
            <a:ext cx="1318500" cy="1219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Share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status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700" y="1831375"/>
            <a:ext cx="2881700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  <p:pic>
        <p:nvPicPr>
          <p:cNvPr id="304" name="Shape 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401" y="3080775"/>
            <a:ext cx="548700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6500" y="1888112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05425" y="1968587"/>
            <a:ext cx="432224" cy="43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Shape 3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5426" y="3084175"/>
            <a:ext cx="548700" cy="54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Shape 3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49387" y="1924112"/>
            <a:ext cx="476700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Shape 3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87717" y="3084175"/>
            <a:ext cx="548699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213901" y="3156175"/>
            <a:ext cx="476700" cy="4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06475" y="1924125"/>
            <a:ext cx="432224" cy="43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Shape 3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188275" y="1946350"/>
            <a:ext cx="432224" cy="43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008501" y="3139024"/>
            <a:ext cx="432224" cy="4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626926" y="3139012"/>
            <a:ext cx="432224" cy="43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324221" y="3192459"/>
            <a:ext cx="347375" cy="347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Shape 316"/>
          <p:cNvGrpSpPr/>
          <p:nvPr/>
        </p:nvGrpSpPr>
        <p:grpSpPr>
          <a:xfrm rot="5400000">
            <a:off x="4375926" y="3047475"/>
            <a:ext cx="42899" cy="109499"/>
            <a:chOff x="2131789" y="2271850"/>
            <a:chExt cx="42899" cy="109499"/>
          </a:xfrm>
        </p:grpSpPr>
        <p:cxnSp>
          <p:nvCxnSpPr>
            <p:cNvPr id="317" name="Shape 317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18" name="Shape 318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Shape 3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Smart Home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Shape 324"/>
          <p:cNvPicPr preferRelativeResize="0"/>
          <p:nvPr/>
        </p:nvPicPr>
        <p:blipFill>
          <a:blip r:embed="rId3">
            <a:alphaModFix amt="60000"/>
          </a:blip>
          <a:stretch>
            <a:fillRect/>
          </a:stretch>
        </p:blipFill>
        <p:spPr>
          <a:xfrm>
            <a:off x="1951184" y="1318966"/>
            <a:ext cx="4788800" cy="28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26" name="Shape 326"/>
          <p:cNvSpPr txBox="1"/>
          <p:nvPr>
            <p:ph type="title"/>
          </p:nvPr>
        </p:nvSpPr>
        <p:spPr>
          <a:xfrm>
            <a:off x="457200" y="205975"/>
            <a:ext cx="7212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br>
              <a:rPr lang="en"/>
            </a:br>
          </a:p>
        </p:txBody>
      </p:sp>
      <p:sp>
        <p:nvSpPr>
          <p:cNvPr id="327" name="Shape 327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650" y="3476300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150" y="1390519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8550" y="1890762"/>
            <a:ext cx="256375" cy="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8500" y="2302800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5517" y="2078667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4775" y="3891775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6387" y="1482750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5825" y="1348925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000" y="3314850"/>
            <a:ext cx="256375" cy="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264512" y="1952709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9867" y="2365867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4995" y="2817944"/>
            <a:ext cx="139274" cy="1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Shape 3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7229" y="2928476"/>
            <a:ext cx="176674" cy="17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16205" y="1830551"/>
            <a:ext cx="139274" cy="1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2900" y="3462112"/>
            <a:ext cx="256375" cy="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73258" y="3492155"/>
            <a:ext cx="176675" cy="17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Shape 344"/>
          <p:cNvGrpSpPr/>
          <p:nvPr/>
        </p:nvGrpSpPr>
        <p:grpSpPr>
          <a:xfrm rot="5400000">
            <a:off x="2286826" y="1736650"/>
            <a:ext cx="42899" cy="109499"/>
            <a:chOff x="2131789" y="2271850"/>
            <a:chExt cx="42899" cy="109499"/>
          </a:xfrm>
        </p:grpSpPr>
        <p:cxnSp>
          <p:nvCxnSpPr>
            <p:cNvPr id="345" name="Shape 345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46" name="Shape 346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 rot="5400000">
            <a:off x="2713801" y="3071850"/>
            <a:ext cx="42899" cy="109499"/>
            <a:chOff x="2131789" y="2271850"/>
            <a:chExt cx="42899" cy="109499"/>
          </a:xfrm>
        </p:grpSpPr>
        <p:cxnSp>
          <p:nvCxnSpPr>
            <p:cNvPr id="348" name="Shape 348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49" name="Shape 349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Shape 350"/>
          <p:cNvGrpSpPr/>
          <p:nvPr/>
        </p:nvGrpSpPr>
        <p:grpSpPr>
          <a:xfrm rot="5400000">
            <a:off x="4404501" y="2849600"/>
            <a:ext cx="42899" cy="109499"/>
            <a:chOff x="2131789" y="2271850"/>
            <a:chExt cx="42899" cy="109499"/>
          </a:xfrm>
        </p:grpSpPr>
        <p:cxnSp>
          <p:nvCxnSpPr>
            <p:cNvPr id="351" name="Shape 351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52" name="Shape 352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3" name="Shape 353"/>
          <p:cNvGrpSpPr/>
          <p:nvPr/>
        </p:nvGrpSpPr>
        <p:grpSpPr>
          <a:xfrm rot="5400000">
            <a:off x="6007801" y="3114750"/>
            <a:ext cx="42899" cy="109499"/>
            <a:chOff x="2131789" y="2271850"/>
            <a:chExt cx="42899" cy="109499"/>
          </a:xfrm>
        </p:grpSpPr>
        <p:cxnSp>
          <p:nvCxnSpPr>
            <p:cNvPr id="354" name="Shape 354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55" name="Shape 355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61" name="Shape 3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</a:t>
            </a:r>
          </a:p>
        </p:txBody>
      </p:sp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350" y="19621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Shape 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675" y="1763500"/>
            <a:ext cx="1616499" cy="161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Shape 3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8616" y="2947494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Shape 3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323" y="2438994"/>
            <a:ext cx="287200" cy="287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71" name="Shape 3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</a:t>
            </a:r>
          </a:p>
        </p:txBody>
      </p: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675" y="1763500"/>
            <a:ext cx="1616499" cy="161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8616" y="2947494"/>
            <a:ext cx="287200" cy="287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Shape 374"/>
          <p:cNvGrpSpPr/>
          <p:nvPr/>
        </p:nvGrpSpPr>
        <p:grpSpPr>
          <a:xfrm>
            <a:off x="2164350" y="1962150"/>
            <a:ext cx="1454100" cy="1464475"/>
            <a:chOff x="2164350" y="1962150"/>
            <a:chExt cx="1454100" cy="1464475"/>
          </a:xfrm>
        </p:grpSpPr>
        <p:pic>
          <p:nvPicPr>
            <p:cNvPr id="375" name="Shape 37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64350" y="19621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6" name="Shape 37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170058" y="2978200"/>
              <a:ext cx="287200" cy="28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Shape 37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008850" y="28170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8" name="Shape 3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03323" y="2438994"/>
            <a:ext cx="287200" cy="2871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384" name="Shape 3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</a:t>
            </a:r>
          </a:p>
        </p:txBody>
      </p:sp>
      <p:pic>
        <p:nvPicPr>
          <p:cNvPr id="385" name="Shape 3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87" y="2437962"/>
            <a:ext cx="653350" cy="65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6" name="Shape 386"/>
          <p:cNvGrpSpPr/>
          <p:nvPr/>
        </p:nvGrpSpPr>
        <p:grpSpPr>
          <a:xfrm>
            <a:off x="3718025" y="2316875"/>
            <a:ext cx="1454100" cy="1464475"/>
            <a:chOff x="2164350" y="1962150"/>
            <a:chExt cx="1454100" cy="1464475"/>
          </a:xfrm>
        </p:grpSpPr>
        <p:pic>
          <p:nvPicPr>
            <p:cNvPr id="387" name="Shape 38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4350" y="19621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Shape 3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70058" y="2978200"/>
              <a:ext cx="287200" cy="28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Shape 38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08850" y="28170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90" name="Shape 390"/>
          <p:cNvCxnSpPr/>
          <p:nvPr/>
        </p:nvCxnSpPr>
        <p:spPr>
          <a:xfrm>
            <a:off x="8101910" y="1590747"/>
            <a:ext cx="0" cy="3086099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1" name="Shape 391"/>
          <p:cNvCxnSpPr/>
          <p:nvPr/>
        </p:nvCxnSpPr>
        <p:spPr>
          <a:xfrm>
            <a:off x="1184775" y="4669750"/>
            <a:ext cx="6931200" cy="720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2" name="Shape 392"/>
          <p:cNvCxnSpPr/>
          <p:nvPr/>
        </p:nvCxnSpPr>
        <p:spPr>
          <a:xfrm>
            <a:off x="1183200" y="36676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3" name="Shape 393"/>
          <p:cNvCxnSpPr/>
          <p:nvPr/>
        </p:nvCxnSpPr>
        <p:spPr>
          <a:xfrm>
            <a:off x="1183200" y="14578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394" name="Shape 3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787" y="1446512"/>
            <a:ext cx="224125" cy="22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5" name="Shape 395"/>
          <p:cNvGrpSpPr/>
          <p:nvPr/>
        </p:nvGrpSpPr>
        <p:grpSpPr>
          <a:xfrm rot="5400000">
            <a:off x="4323526" y="1382750"/>
            <a:ext cx="42899" cy="109499"/>
            <a:chOff x="2131789" y="2271850"/>
            <a:chExt cx="42899" cy="109499"/>
          </a:xfrm>
        </p:grpSpPr>
        <p:cxnSp>
          <p:nvCxnSpPr>
            <p:cNvPr id="396" name="Shape 396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397" name="Shape 397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98" name="Shape 398"/>
          <p:cNvCxnSpPr/>
          <p:nvPr/>
        </p:nvCxnSpPr>
        <p:spPr>
          <a:xfrm>
            <a:off x="732562" y="19998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399" name="Shape 399"/>
          <p:cNvCxnSpPr/>
          <p:nvPr/>
        </p:nvCxnSpPr>
        <p:spPr>
          <a:xfrm flipH="1" rot="10800000">
            <a:off x="732562" y="36762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B6D7A8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400" name="Shape 400"/>
          <p:cNvGrpSpPr/>
          <p:nvPr/>
        </p:nvGrpSpPr>
        <p:grpSpPr>
          <a:xfrm>
            <a:off x="1259645" y="1361768"/>
            <a:ext cx="361465" cy="393630"/>
            <a:chOff x="7896150" y="571835"/>
            <a:chExt cx="751800" cy="818700"/>
          </a:xfrm>
        </p:grpSpPr>
        <p:pic>
          <p:nvPicPr>
            <p:cNvPr id="401" name="Shape 40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96150" y="571835"/>
              <a:ext cx="748146" cy="80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2" name="Shape 40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99803" y="587256"/>
              <a:ext cx="748146" cy="8032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3" name="Shape 40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3198" y="3676228"/>
            <a:ext cx="224124" cy="2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7557987" y="2009500"/>
            <a:ext cx="548700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Shape 405"/>
          <p:cNvSpPr/>
          <p:nvPr/>
        </p:nvSpPr>
        <p:spPr>
          <a:xfrm>
            <a:off x="7600350" y="2108600"/>
            <a:ext cx="73799" cy="142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11" name="Shape 4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</a:t>
            </a:r>
          </a:p>
        </p:txBody>
      </p:sp>
      <p:pic>
        <p:nvPicPr>
          <p:cNvPr id="412" name="Shape 4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87" y="2437962"/>
            <a:ext cx="653350" cy="65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3" name="Shape 413"/>
          <p:cNvGrpSpPr/>
          <p:nvPr/>
        </p:nvGrpSpPr>
        <p:grpSpPr>
          <a:xfrm>
            <a:off x="3718025" y="2316875"/>
            <a:ext cx="1454100" cy="1464475"/>
            <a:chOff x="2164350" y="1962150"/>
            <a:chExt cx="1454100" cy="1464475"/>
          </a:xfrm>
        </p:grpSpPr>
        <p:pic>
          <p:nvPicPr>
            <p:cNvPr id="414" name="Shape 4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4350" y="19621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5" name="Shape 4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70058" y="2978200"/>
              <a:ext cx="287200" cy="28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6" name="Shape 4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08850" y="28170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7" name="Shape 417"/>
          <p:cNvCxnSpPr/>
          <p:nvPr/>
        </p:nvCxnSpPr>
        <p:spPr>
          <a:xfrm>
            <a:off x="8101910" y="1590747"/>
            <a:ext cx="0" cy="3086099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8" name="Shape 418"/>
          <p:cNvCxnSpPr/>
          <p:nvPr/>
        </p:nvCxnSpPr>
        <p:spPr>
          <a:xfrm>
            <a:off x="1184775" y="4669750"/>
            <a:ext cx="6931200" cy="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19" name="Shape 419"/>
          <p:cNvCxnSpPr/>
          <p:nvPr/>
        </p:nvCxnSpPr>
        <p:spPr>
          <a:xfrm>
            <a:off x="1183200" y="36676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0" name="Shape 420"/>
          <p:cNvCxnSpPr/>
          <p:nvPr/>
        </p:nvCxnSpPr>
        <p:spPr>
          <a:xfrm>
            <a:off x="1183200" y="14578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421" name="Shape 4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787" y="1446512"/>
            <a:ext cx="224125" cy="22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Shape 422"/>
          <p:cNvGrpSpPr/>
          <p:nvPr/>
        </p:nvGrpSpPr>
        <p:grpSpPr>
          <a:xfrm rot="5400000">
            <a:off x="4323526" y="1382750"/>
            <a:ext cx="42899" cy="109499"/>
            <a:chOff x="2131789" y="2271850"/>
            <a:chExt cx="42899" cy="109499"/>
          </a:xfrm>
        </p:grpSpPr>
        <p:cxnSp>
          <p:nvCxnSpPr>
            <p:cNvPr id="423" name="Shape 423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24" name="Shape 424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25" name="Shape 425"/>
          <p:cNvCxnSpPr/>
          <p:nvPr/>
        </p:nvCxnSpPr>
        <p:spPr>
          <a:xfrm>
            <a:off x="732562" y="19998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26" name="Shape 426"/>
          <p:cNvCxnSpPr/>
          <p:nvPr/>
        </p:nvCxnSpPr>
        <p:spPr>
          <a:xfrm flipH="1" rot="10800000">
            <a:off x="732562" y="36762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427" name="Shape 427"/>
          <p:cNvGrpSpPr/>
          <p:nvPr/>
        </p:nvGrpSpPr>
        <p:grpSpPr>
          <a:xfrm>
            <a:off x="4599920" y="1370191"/>
            <a:ext cx="499632" cy="498233"/>
            <a:chOff x="4824895" y="1215266"/>
            <a:chExt cx="499632" cy="498233"/>
          </a:xfrm>
        </p:grpSpPr>
        <p:pic>
          <p:nvPicPr>
            <p:cNvPr id="428" name="Shape 42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48103" y="1215266"/>
              <a:ext cx="276424" cy="276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9" name="Shape 429"/>
            <p:cNvGrpSpPr/>
            <p:nvPr/>
          </p:nvGrpSpPr>
          <p:grpSpPr>
            <a:xfrm>
              <a:off x="4824895" y="1319868"/>
              <a:ext cx="361465" cy="393630"/>
              <a:chOff x="7896150" y="571835"/>
              <a:chExt cx="751800" cy="818700"/>
            </a:xfrm>
          </p:grpSpPr>
          <p:pic>
            <p:nvPicPr>
              <p:cNvPr id="430" name="Shape 430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1" name="Shape 431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32" name="Shape 432"/>
          <p:cNvGrpSpPr/>
          <p:nvPr/>
        </p:nvGrpSpPr>
        <p:grpSpPr>
          <a:xfrm>
            <a:off x="1287720" y="2032541"/>
            <a:ext cx="499632" cy="498233"/>
            <a:chOff x="4824895" y="1215266"/>
            <a:chExt cx="499632" cy="498233"/>
          </a:xfrm>
        </p:grpSpPr>
        <p:pic>
          <p:nvPicPr>
            <p:cNvPr id="433" name="Shape 43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48103" y="1215266"/>
              <a:ext cx="276424" cy="276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4" name="Shape 434"/>
            <p:cNvGrpSpPr/>
            <p:nvPr/>
          </p:nvGrpSpPr>
          <p:grpSpPr>
            <a:xfrm>
              <a:off x="4824895" y="1319868"/>
              <a:ext cx="361465" cy="393630"/>
              <a:chOff x="7896150" y="571835"/>
              <a:chExt cx="751800" cy="818700"/>
            </a:xfrm>
          </p:grpSpPr>
          <p:pic>
            <p:nvPicPr>
              <p:cNvPr id="435" name="Shape 435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36" name="Shape 43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37" name="Shape 4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183198" y="3676228"/>
            <a:ext cx="224124" cy="224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8" name="Shape 438"/>
          <p:cNvGrpSpPr/>
          <p:nvPr/>
        </p:nvGrpSpPr>
        <p:grpSpPr>
          <a:xfrm>
            <a:off x="1429239" y="3631416"/>
            <a:ext cx="499632" cy="498233"/>
            <a:chOff x="4824895" y="1215266"/>
            <a:chExt cx="499632" cy="498233"/>
          </a:xfrm>
        </p:grpSpPr>
        <p:pic>
          <p:nvPicPr>
            <p:cNvPr id="439" name="Shape 43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048103" y="1215266"/>
              <a:ext cx="276424" cy="276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40" name="Shape 440"/>
            <p:cNvGrpSpPr/>
            <p:nvPr/>
          </p:nvGrpSpPr>
          <p:grpSpPr>
            <a:xfrm>
              <a:off x="4824895" y="1319868"/>
              <a:ext cx="361465" cy="393630"/>
              <a:chOff x="7896150" y="571835"/>
              <a:chExt cx="751800" cy="818700"/>
            </a:xfrm>
          </p:grpSpPr>
          <p:pic>
            <p:nvPicPr>
              <p:cNvPr id="441" name="Shape 441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42" name="Shape 44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443" name="Shape 4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flipH="1">
            <a:off x="7557987" y="2009500"/>
            <a:ext cx="548700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/>
          <p:nvPr/>
        </p:nvSpPr>
        <p:spPr>
          <a:xfrm>
            <a:off x="7600350" y="2108600"/>
            <a:ext cx="73799" cy="142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9" name="Shape 449"/>
          <p:cNvCxnSpPr/>
          <p:nvPr/>
        </p:nvCxnSpPr>
        <p:spPr>
          <a:xfrm>
            <a:off x="1182009" y="1457866"/>
            <a:ext cx="1500" cy="22365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50" name="Shape 450"/>
          <p:cNvSpPr/>
          <p:nvPr/>
        </p:nvSpPr>
        <p:spPr>
          <a:xfrm>
            <a:off x="1086450" y="3028475"/>
            <a:ext cx="195299" cy="22409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1" name="Shape 45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52" name="Shape 4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</a:t>
            </a:r>
          </a:p>
        </p:txBody>
      </p:sp>
      <p:grpSp>
        <p:nvGrpSpPr>
          <p:cNvPr id="453" name="Shape 453"/>
          <p:cNvGrpSpPr/>
          <p:nvPr/>
        </p:nvGrpSpPr>
        <p:grpSpPr>
          <a:xfrm>
            <a:off x="3718025" y="2316875"/>
            <a:ext cx="1454100" cy="1464475"/>
            <a:chOff x="2164350" y="1962150"/>
            <a:chExt cx="1454100" cy="1464475"/>
          </a:xfrm>
        </p:grpSpPr>
        <p:pic>
          <p:nvPicPr>
            <p:cNvPr id="454" name="Shape 4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4350" y="19621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Shape 4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70058" y="2978200"/>
              <a:ext cx="287200" cy="28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Shape 45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08850" y="28170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7" name="Shape 4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787" y="1446512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Shape 4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>
            <a:off x="7557987" y="2009500"/>
            <a:ext cx="548700" cy="54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9" name="Shape 459"/>
          <p:cNvCxnSpPr/>
          <p:nvPr/>
        </p:nvCxnSpPr>
        <p:spPr>
          <a:xfrm>
            <a:off x="8101910" y="1590747"/>
            <a:ext cx="0" cy="3086099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0" name="Shape 460"/>
          <p:cNvCxnSpPr/>
          <p:nvPr/>
        </p:nvCxnSpPr>
        <p:spPr>
          <a:xfrm>
            <a:off x="1184775" y="4669750"/>
            <a:ext cx="6931200" cy="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61" name="Shape 461"/>
          <p:cNvCxnSpPr/>
          <p:nvPr/>
        </p:nvCxnSpPr>
        <p:spPr>
          <a:xfrm>
            <a:off x="1183200" y="36676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462" name="Shape 462"/>
          <p:cNvGrpSpPr/>
          <p:nvPr/>
        </p:nvGrpSpPr>
        <p:grpSpPr>
          <a:xfrm rot="5400000">
            <a:off x="4323526" y="1382750"/>
            <a:ext cx="42899" cy="109499"/>
            <a:chOff x="2131789" y="2271850"/>
            <a:chExt cx="42899" cy="109499"/>
          </a:xfrm>
        </p:grpSpPr>
        <p:cxnSp>
          <p:nvCxnSpPr>
            <p:cNvPr id="463" name="Shape 463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64" name="Shape 464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465" name="Shape 4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9742" y="2793025"/>
            <a:ext cx="548699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Shape 4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3198" y="3676228"/>
            <a:ext cx="224124" cy="224124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Shape 467"/>
          <p:cNvSpPr/>
          <p:nvPr/>
        </p:nvSpPr>
        <p:spPr>
          <a:xfrm>
            <a:off x="7600350" y="2108600"/>
            <a:ext cx="73799" cy="142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68" name="Shape 468"/>
          <p:cNvGrpSpPr/>
          <p:nvPr/>
        </p:nvGrpSpPr>
        <p:grpSpPr>
          <a:xfrm>
            <a:off x="7282345" y="1446525"/>
            <a:ext cx="700366" cy="467749"/>
            <a:chOff x="7282345" y="1446525"/>
            <a:chExt cx="700366" cy="467749"/>
          </a:xfrm>
        </p:grpSpPr>
        <p:grpSp>
          <p:nvGrpSpPr>
            <p:cNvPr id="469" name="Shape 469"/>
            <p:cNvGrpSpPr/>
            <p:nvPr/>
          </p:nvGrpSpPr>
          <p:grpSpPr>
            <a:xfrm>
              <a:off x="7282345" y="1446525"/>
              <a:ext cx="700366" cy="467749"/>
              <a:chOff x="7282345" y="1446525"/>
              <a:chExt cx="700366" cy="467749"/>
            </a:xfrm>
          </p:grpSpPr>
          <p:pic>
            <p:nvPicPr>
              <p:cNvPr id="470" name="Shape 470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681987" y="1446525"/>
                <a:ext cx="300724" cy="3007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71" name="Shape 471"/>
              <p:cNvGrpSpPr/>
              <p:nvPr/>
            </p:nvGrpSpPr>
            <p:grpSpPr>
              <a:xfrm>
                <a:off x="7282345" y="1520643"/>
                <a:ext cx="361465" cy="393630"/>
                <a:chOff x="7896150" y="571835"/>
                <a:chExt cx="751800" cy="818700"/>
              </a:xfrm>
            </p:grpSpPr>
            <p:pic>
              <p:nvPicPr>
                <p:cNvPr id="472" name="Shape 472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7896150" y="571835"/>
                  <a:ext cx="748146" cy="8032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473" name="Shape 47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7899803" y="587256"/>
                  <a:ext cx="748146" cy="8032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474" name="Shape 47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752096" y="1503250"/>
              <a:ext cx="153200" cy="153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9" name="Shape 479"/>
          <p:cNvCxnSpPr/>
          <p:nvPr/>
        </p:nvCxnSpPr>
        <p:spPr>
          <a:xfrm>
            <a:off x="1182009" y="1457866"/>
            <a:ext cx="1500" cy="22365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80" name="Shape 480"/>
          <p:cNvSpPr/>
          <p:nvPr/>
        </p:nvSpPr>
        <p:spPr>
          <a:xfrm>
            <a:off x="1086450" y="3028475"/>
            <a:ext cx="195299" cy="22409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1" name="Shape 48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482" name="Shape 4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</a:t>
            </a:r>
          </a:p>
        </p:txBody>
      </p:sp>
      <p:grpSp>
        <p:nvGrpSpPr>
          <p:cNvPr id="483" name="Shape 483"/>
          <p:cNvGrpSpPr/>
          <p:nvPr/>
        </p:nvGrpSpPr>
        <p:grpSpPr>
          <a:xfrm>
            <a:off x="6103900" y="2139525"/>
            <a:ext cx="1454100" cy="1464475"/>
            <a:chOff x="2164350" y="1962150"/>
            <a:chExt cx="1454100" cy="1464475"/>
          </a:xfrm>
        </p:grpSpPr>
        <p:pic>
          <p:nvPicPr>
            <p:cNvPr id="484" name="Shape 4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4350" y="19621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Shape 48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70058" y="2978200"/>
              <a:ext cx="287200" cy="28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Shape 48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08850" y="28170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7" name="Shape 4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557987" y="2009500"/>
            <a:ext cx="548700" cy="54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8" name="Shape 488"/>
          <p:cNvCxnSpPr/>
          <p:nvPr/>
        </p:nvCxnSpPr>
        <p:spPr>
          <a:xfrm>
            <a:off x="8101910" y="1590747"/>
            <a:ext cx="0" cy="3086099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489" name="Shape 489"/>
          <p:cNvCxnSpPr/>
          <p:nvPr/>
        </p:nvCxnSpPr>
        <p:spPr>
          <a:xfrm>
            <a:off x="1184775" y="4669750"/>
            <a:ext cx="6931200" cy="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490" name="Shape 49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787" y="1446512"/>
            <a:ext cx="224125" cy="22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Shape 491"/>
          <p:cNvGrpSpPr/>
          <p:nvPr/>
        </p:nvGrpSpPr>
        <p:grpSpPr>
          <a:xfrm rot="5400000">
            <a:off x="4323526" y="1382750"/>
            <a:ext cx="42899" cy="109499"/>
            <a:chOff x="2131789" y="2271850"/>
            <a:chExt cx="42899" cy="109499"/>
          </a:xfrm>
        </p:grpSpPr>
        <p:cxnSp>
          <p:nvCxnSpPr>
            <p:cNvPr id="492" name="Shape 492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493" name="Shape 493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4" name="Shape 494"/>
          <p:cNvCxnSpPr/>
          <p:nvPr/>
        </p:nvCxnSpPr>
        <p:spPr>
          <a:xfrm>
            <a:off x="1183200" y="36676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495" name="Shape 49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9742" y="2793025"/>
            <a:ext cx="548699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Shape 4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3198" y="3676228"/>
            <a:ext cx="224124" cy="224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7" name="Shape 497"/>
          <p:cNvGrpSpPr/>
          <p:nvPr/>
        </p:nvGrpSpPr>
        <p:grpSpPr>
          <a:xfrm>
            <a:off x="7282345" y="1446525"/>
            <a:ext cx="700366" cy="467749"/>
            <a:chOff x="7282345" y="1446525"/>
            <a:chExt cx="700366" cy="467749"/>
          </a:xfrm>
        </p:grpSpPr>
        <p:grpSp>
          <p:nvGrpSpPr>
            <p:cNvPr id="498" name="Shape 498"/>
            <p:cNvGrpSpPr/>
            <p:nvPr/>
          </p:nvGrpSpPr>
          <p:grpSpPr>
            <a:xfrm>
              <a:off x="7282345" y="1446525"/>
              <a:ext cx="700366" cy="467749"/>
              <a:chOff x="7282345" y="1446525"/>
              <a:chExt cx="700366" cy="467749"/>
            </a:xfrm>
          </p:grpSpPr>
          <p:pic>
            <p:nvPicPr>
              <p:cNvPr id="499" name="Shape 499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681987" y="1446525"/>
                <a:ext cx="300724" cy="3007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0" name="Shape 500"/>
              <p:cNvGrpSpPr/>
              <p:nvPr/>
            </p:nvGrpSpPr>
            <p:grpSpPr>
              <a:xfrm>
                <a:off x="7282345" y="1520643"/>
                <a:ext cx="361465" cy="393630"/>
                <a:chOff x="7896150" y="571835"/>
                <a:chExt cx="751800" cy="818700"/>
              </a:xfrm>
            </p:grpSpPr>
            <p:pic>
              <p:nvPicPr>
                <p:cNvPr id="501" name="Shape 501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7896150" y="571835"/>
                  <a:ext cx="748146" cy="8032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502" name="Shape 502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7899803" y="587256"/>
                  <a:ext cx="748146" cy="8032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503" name="Shape 50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752096" y="1503250"/>
              <a:ext cx="153200" cy="153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Shape 508"/>
          <p:cNvCxnSpPr/>
          <p:nvPr/>
        </p:nvCxnSpPr>
        <p:spPr>
          <a:xfrm>
            <a:off x="1182009" y="1457866"/>
            <a:ext cx="1500" cy="22365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09" name="Shape 509"/>
          <p:cNvSpPr/>
          <p:nvPr/>
        </p:nvSpPr>
        <p:spPr>
          <a:xfrm>
            <a:off x="1086450" y="3028475"/>
            <a:ext cx="195299" cy="22409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0" name="Shape 51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11" name="Shape 5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Scenario</a:t>
            </a:r>
          </a:p>
        </p:txBody>
      </p:sp>
      <p:pic>
        <p:nvPicPr>
          <p:cNvPr id="512" name="Shape 5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900" y="21395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Shape 5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1121" y="1820745"/>
            <a:ext cx="152124" cy="1521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4" name="Shape 514"/>
          <p:cNvCxnSpPr/>
          <p:nvPr/>
        </p:nvCxnSpPr>
        <p:spPr>
          <a:xfrm>
            <a:off x="8101910" y="1590747"/>
            <a:ext cx="0" cy="3086099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515" name="Shape 515"/>
          <p:cNvCxnSpPr/>
          <p:nvPr/>
        </p:nvCxnSpPr>
        <p:spPr>
          <a:xfrm>
            <a:off x="1184775" y="4669750"/>
            <a:ext cx="6931200" cy="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516" name="Shape 516"/>
          <p:cNvGrpSpPr/>
          <p:nvPr/>
        </p:nvGrpSpPr>
        <p:grpSpPr>
          <a:xfrm rot="5400000">
            <a:off x="4323526" y="1382750"/>
            <a:ext cx="42899" cy="109499"/>
            <a:chOff x="2131789" y="2271850"/>
            <a:chExt cx="42899" cy="109499"/>
          </a:xfrm>
        </p:grpSpPr>
        <p:cxnSp>
          <p:nvCxnSpPr>
            <p:cNvPr id="517" name="Shape 517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18" name="Shape 518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19" name="Shape 519"/>
          <p:cNvCxnSpPr/>
          <p:nvPr/>
        </p:nvCxnSpPr>
        <p:spPr>
          <a:xfrm>
            <a:off x="1183200" y="36676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520" name="Shape 5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9742" y="2793025"/>
            <a:ext cx="548699" cy="548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1" name="Shape 521"/>
          <p:cNvGrpSpPr/>
          <p:nvPr/>
        </p:nvGrpSpPr>
        <p:grpSpPr>
          <a:xfrm>
            <a:off x="7282345" y="1520643"/>
            <a:ext cx="361465" cy="393630"/>
            <a:chOff x="7896150" y="571835"/>
            <a:chExt cx="751800" cy="818700"/>
          </a:xfrm>
        </p:grpSpPr>
        <p:pic>
          <p:nvPicPr>
            <p:cNvPr id="522" name="Shape 5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896150" y="571835"/>
              <a:ext cx="748146" cy="80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Shape 52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899803" y="587256"/>
              <a:ext cx="748146" cy="8032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4" name="Shape 5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1449420">
            <a:off x="5828634" y="2887946"/>
            <a:ext cx="358884" cy="35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Shape 5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5787" y="1446512"/>
            <a:ext cx="224125" cy="22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Shape 526"/>
          <p:cNvGrpSpPr/>
          <p:nvPr/>
        </p:nvGrpSpPr>
        <p:grpSpPr>
          <a:xfrm>
            <a:off x="7265857" y="3495175"/>
            <a:ext cx="821999" cy="895901"/>
            <a:chOff x="7265857" y="3495175"/>
            <a:chExt cx="821999" cy="895901"/>
          </a:xfrm>
        </p:grpSpPr>
        <p:grpSp>
          <p:nvGrpSpPr>
            <p:cNvPr id="527" name="Shape 527"/>
            <p:cNvGrpSpPr/>
            <p:nvPr/>
          </p:nvGrpSpPr>
          <p:grpSpPr>
            <a:xfrm>
              <a:off x="7265857" y="3495175"/>
              <a:ext cx="609600" cy="664601"/>
              <a:chOff x="4108000" y="2890975"/>
              <a:chExt cx="609600" cy="664601"/>
            </a:xfrm>
          </p:grpSpPr>
          <p:pic>
            <p:nvPicPr>
              <p:cNvPr id="528" name="Shape 528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4108000" y="2890975"/>
                <a:ext cx="609600" cy="6096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29" name="Shape 529"/>
              <p:cNvSpPr/>
              <p:nvPr/>
            </p:nvSpPr>
            <p:spPr>
              <a:xfrm>
                <a:off x="4358050" y="3509377"/>
                <a:ext cx="109499" cy="46199"/>
              </a:xfrm>
              <a:prstGeom prst="rect">
                <a:avLst/>
              </a:prstGeom>
              <a:solidFill>
                <a:srgbClr val="000000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30" name="Shape 530"/>
            <p:cNvCxnSpPr>
              <a:stCxn id="529" idx="2"/>
            </p:cNvCxnSpPr>
            <p:nvPr/>
          </p:nvCxnSpPr>
          <p:spPr>
            <a:xfrm flipH="1" rot="-5400000">
              <a:off x="7713607" y="4016827"/>
              <a:ext cx="231300" cy="517200"/>
            </a:xfrm>
            <a:prstGeom prst="curvedConnector2">
              <a:avLst/>
            </a:prstGeom>
            <a:noFill/>
            <a:ln cap="flat" cmpd="sng" w="19050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pic>
          <p:nvPicPr>
            <p:cNvPr id="531" name="Shape 53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416717" y="3639469"/>
              <a:ext cx="3048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2" name="Shape 5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83198" y="3676228"/>
            <a:ext cx="224124" cy="2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Shape 5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flipH="1">
            <a:off x="7557987" y="2009500"/>
            <a:ext cx="548700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Shape 534"/>
          <p:cNvSpPr/>
          <p:nvPr/>
        </p:nvSpPr>
        <p:spPr>
          <a:xfrm>
            <a:off x="7600350" y="2108600"/>
            <a:ext cx="73799" cy="142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Shape 539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951184" y="1318966"/>
            <a:ext cx="4788800" cy="28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Shape 54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541" name="Shape 541"/>
          <p:cNvSpPr txBox="1"/>
          <p:nvPr>
            <p:ph type="title"/>
          </p:nvPr>
        </p:nvSpPr>
        <p:spPr>
          <a:xfrm>
            <a:off x="457200" y="205975"/>
            <a:ext cx="7212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br>
              <a:rPr lang="en"/>
            </a:br>
          </a:p>
        </p:txBody>
      </p:sp>
      <p:sp>
        <p:nvSpPr>
          <p:cNvPr id="542" name="Shape 542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650" y="3476300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Shape 5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150" y="1390519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Shape 5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8550" y="1890762"/>
            <a:ext cx="256375" cy="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Shape 5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8500" y="2302800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Shape 5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5517" y="2078667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Shape 5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4775" y="3891775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Shape 5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6387" y="1482750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Shape 5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5825" y="1348925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Shape 5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000" y="3314850"/>
            <a:ext cx="256375" cy="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Shape 5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264512" y="1952709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9867" y="2365867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Shape 5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4995" y="2817944"/>
            <a:ext cx="139274" cy="1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Shape 5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7229" y="2928476"/>
            <a:ext cx="176674" cy="17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Shape 55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16205" y="1830551"/>
            <a:ext cx="139274" cy="1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Shape 5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2900" y="3462112"/>
            <a:ext cx="256375" cy="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Shape 55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573258" y="3492155"/>
            <a:ext cx="176675" cy="17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9" name="Shape 559"/>
          <p:cNvGrpSpPr/>
          <p:nvPr/>
        </p:nvGrpSpPr>
        <p:grpSpPr>
          <a:xfrm rot="5400000">
            <a:off x="2286826" y="1736650"/>
            <a:ext cx="42899" cy="109499"/>
            <a:chOff x="2131789" y="2271850"/>
            <a:chExt cx="42899" cy="109499"/>
          </a:xfrm>
        </p:grpSpPr>
        <p:cxnSp>
          <p:nvCxnSpPr>
            <p:cNvPr id="560" name="Shape 560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61" name="Shape 561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Shape 562"/>
          <p:cNvGrpSpPr/>
          <p:nvPr/>
        </p:nvGrpSpPr>
        <p:grpSpPr>
          <a:xfrm rot="5400000">
            <a:off x="2713801" y="3071850"/>
            <a:ext cx="42899" cy="109499"/>
            <a:chOff x="2131789" y="2271850"/>
            <a:chExt cx="42899" cy="109499"/>
          </a:xfrm>
        </p:grpSpPr>
        <p:cxnSp>
          <p:nvCxnSpPr>
            <p:cNvPr id="563" name="Shape 563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64" name="Shape 564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5" name="Shape 565"/>
          <p:cNvGrpSpPr/>
          <p:nvPr/>
        </p:nvGrpSpPr>
        <p:grpSpPr>
          <a:xfrm rot="5400000">
            <a:off x="4404501" y="2849600"/>
            <a:ext cx="42899" cy="109499"/>
            <a:chOff x="2131789" y="2271850"/>
            <a:chExt cx="42899" cy="109499"/>
          </a:xfrm>
        </p:grpSpPr>
        <p:cxnSp>
          <p:nvCxnSpPr>
            <p:cNvPr id="566" name="Shape 566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67" name="Shape 567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Shape 568"/>
          <p:cNvGrpSpPr/>
          <p:nvPr/>
        </p:nvGrpSpPr>
        <p:grpSpPr>
          <a:xfrm rot="5400000">
            <a:off x="6007801" y="3114750"/>
            <a:ext cx="42899" cy="109499"/>
            <a:chOff x="2131789" y="2271850"/>
            <a:chExt cx="42899" cy="109499"/>
          </a:xfrm>
        </p:grpSpPr>
        <p:cxnSp>
          <p:nvCxnSpPr>
            <p:cNvPr id="569" name="Shape 569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570" name="Shape 570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Motivation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Increase of break-ins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Increased ubiquity of sensors/actuators on households</a:t>
            </a:r>
          </a:p>
          <a:p>
            <a:pPr indent="-228600" lvl="0" marL="457200" rtl="0">
              <a:spcBef>
                <a:spcPts val="0"/>
              </a:spcBef>
              <a:buClr>
                <a:srgbClr val="000000"/>
              </a:buClr>
              <a:buChar char="-"/>
            </a:pPr>
            <a:r>
              <a:rPr lang="en">
                <a:solidFill>
                  <a:srgbClr val="000000"/>
                </a:solidFill>
              </a:rPr>
              <a:t>Parents want cameras on all the time, teens are not comfortable with that.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576" name="Shape 5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700" y="1831375"/>
            <a:ext cx="2881700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  <p:grpSp>
        <p:nvGrpSpPr>
          <p:cNvPr id="578" name="Shape 578"/>
          <p:cNvGrpSpPr/>
          <p:nvPr/>
        </p:nvGrpSpPr>
        <p:grpSpPr>
          <a:xfrm>
            <a:off x="4505425" y="1811912"/>
            <a:ext cx="3833274" cy="548700"/>
            <a:chOff x="4505425" y="897512"/>
            <a:chExt cx="3833274" cy="548700"/>
          </a:xfrm>
        </p:grpSpPr>
        <p:pic>
          <p:nvPicPr>
            <p:cNvPr id="579" name="Shape 57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16500" y="897512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Shape 58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05425" y="977987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Shape 5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49387" y="933512"/>
              <a:ext cx="476700" cy="47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Shape 58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06475" y="933525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Shape 58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88275" y="955750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4" name="Shape 584"/>
          <p:cNvGrpSpPr/>
          <p:nvPr/>
        </p:nvGrpSpPr>
        <p:grpSpPr>
          <a:xfrm>
            <a:off x="4213901" y="3004575"/>
            <a:ext cx="4457694" cy="552100"/>
            <a:chOff x="4213901" y="2090175"/>
            <a:chExt cx="4457694" cy="552100"/>
          </a:xfrm>
        </p:grpSpPr>
        <p:pic>
          <p:nvPicPr>
            <p:cNvPr id="585" name="Shape 58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651401" y="2090175"/>
              <a:ext cx="548700" cy="5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Shape 586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95426" y="2093575"/>
              <a:ext cx="548700" cy="5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Shape 58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87717" y="2093575"/>
              <a:ext cx="548699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Shape 588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008501" y="2148424"/>
              <a:ext cx="432224" cy="43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Shape 589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626926" y="2148412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Shape 59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324221" y="2201859"/>
              <a:ext cx="347375" cy="3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1" name="Shape 591"/>
            <p:cNvGrpSpPr/>
            <p:nvPr/>
          </p:nvGrpSpPr>
          <p:grpSpPr>
            <a:xfrm>
              <a:off x="4213901" y="2090175"/>
              <a:ext cx="476700" cy="552100"/>
              <a:chOff x="4213901" y="3080775"/>
              <a:chExt cx="476700" cy="552100"/>
            </a:xfrm>
          </p:grpSpPr>
          <p:pic>
            <p:nvPicPr>
              <p:cNvPr id="592" name="Shape 592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4213901" y="3156175"/>
                <a:ext cx="476700" cy="476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93" name="Shape 593"/>
              <p:cNvGrpSpPr/>
              <p:nvPr/>
            </p:nvGrpSpPr>
            <p:grpSpPr>
              <a:xfrm rot="5400000">
                <a:off x="4375926" y="3047475"/>
                <a:ext cx="42899" cy="109499"/>
                <a:chOff x="2131789" y="2271850"/>
                <a:chExt cx="42899" cy="109499"/>
              </a:xfrm>
            </p:grpSpPr>
            <p:cxnSp>
              <p:nvCxnSpPr>
                <p:cNvPr id="594" name="Shape 594"/>
                <p:cNvCxnSpPr/>
                <p:nvPr/>
              </p:nvCxnSpPr>
              <p:spPr>
                <a:xfrm>
                  <a:off x="2135250" y="2271850"/>
                  <a:ext cx="0" cy="109499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lg" w="lg" type="none"/>
                  <a:tailEnd len="lg" w="lg" type="none"/>
                </a:ln>
              </p:spPr>
            </p:cxnSp>
            <p:sp>
              <p:nvSpPr>
                <p:cNvPr id="595" name="Shape 595"/>
                <p:cNvSpPr/>
                <p:nvPr/>
              </p:nvSpPr>
              <p:spPr>
                <a:xfrm>
                  <a:off x="2131789" y="2303820"/>
                  <a:ext cx="42899" cy="42899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596" name="Shape 59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 Domain</a:t>
            </a: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02" name="Shape 60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>
            <a:off x="879700" y="1831375"/>
            <a:ext cx="2881700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Shape 603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  <p:grpSp>
        <p:nvGrpSpPr>
          <p:cNvPr id="604" name="Shape 604"/>
          <p:cNvGrpSpPr/>
          <p:nvPr/>
        </p:nvGrpSpPr>
        <p:grpSpPr>
          <a:xfrm>
            <a:off x="4505425" y="1811912"/>
            <a:ext cx="3833274" cy="548700"/>
            <a:chOff x="4505425" y="897512"/>
            <a:chExt cx="3833274" cy="548700"/>
          </a:xfrm>
        </p:grpSpPr>
        <p:pic>
          <p:nvPicPr>
            <p:cNvPr id="605" name="Shape 605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5416500" y="897512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Shape 606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4505425" y="977987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Shape 607"/>
            <p:cNvPicPr preferRelativeResize="0"/>
            <p:nvPr/>
          </p:nvPicPr>
          <p:blipFill>
            <a:blip r:embed="rId6">
              <a:alphaModFix amt="30000"/>
            </a:blip>
            <a:stretch>
              <a:fillRect/>
            </a:stretch>
          </p:blipFill>
          <p:spPr>
            <a:xfrm>
              <a:off x="6349387" y="933512"/>
              <a:ext cx="476700" cy="47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Shape 608"/>
            <p:cNvPicPr preferRelativeResize="0"/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7906475" y="933525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Shape 609"/>
            <p:cNvPicPr preferRelativeResize="0"/>
            <p:nvPr/>
          </p:nvPicPr>
          <p:blipFill>
            <a:blip r:embed="rId8">
              <a:alphaModFix amt="30000"/>
            </a:blip>
            <a:stretch>
              <a:fillRect/>
            </a:stretch>
          </p:blipFill>
          <p:spPr>
            <a:xfrm>
              <a:off x="7188275" y="955750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0" name="Shape 610"/>
          <p:cNvGrpSpPr/>
          <p:nvPr/>
        </p:nvGrpSpPr>
        <p:grpSpPr>
          <a:xfrm>
            <a:off x="4213901" y="3004575"/>
            <a:ext cx="4457694" cy="552100"/>
            <a:chOff x="4213901" y="2090175"/>
            <a:chExt cx="4457694" cy="552100"/>
          </a:xfrm>
        </p:grpSpPr>
        <p:pic>
          <p:nvPicPr>
            <p:cNvPr id="611" name="Shape 61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5651401" y="2090175"/>
              <a:ext cx="548700" cy="5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2" name="Shape 61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295426" y="2093575"/>
              <a:ext cx="548700" cy="5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3" name="Shape 613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887717" y="2093575"/>
              <a:ext cx="548699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Shape 6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7008501" y="2148424"/>
              <a:ext cx="432224" cy="43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Shape 61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626926" y="2148412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Shape 61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8324221" y="2201859"/>
              <a:ext cx="347375" cy="3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7" name="Shape 617"/>
            <p:cNvGrpSpPr/>
            <p:nvPr/>
          </p:nvGrpSpPr>
          <p:grpSpPr>
            <a:xfrm>
              <a:off x="4213901" y="2090175"/>
              <a:ext cx="476700" cy="552100"/>
              <a:chOff x="4213901" y="3080775"/>
              <a:chExt cx="476700" cy="552100"/>
            </a:xfrm>
          </p:grpSpPr>
          <p:pic>
            <p:nvPicPr>
              <p:cNvPr id="618" name="Shape 618"/>
              <p:cNvPicPr preferRelativeResize="0"/>
              <p:nvPr/>
            </p:nvPicPr>
            <p:blipFill>
              <a:blip r:embed="rId15">
                <a:alphaModFix/>
              </a:blip>
              <a:stretch>
                <a:fillRect/>
              </a:stretch>
            </p:blipFill>
            <p:spPr>
              <a:xfrm>
                <a:off x="4213901" y="3156175"/>
                <a:ext cx="476700" cy="476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19" name="Shape 619"/>
              <p:cNvGrpSpPr/>
              <p:nvPr/>
            </p:nvGrpSpPr>
            <p:grpSpPr>
              <a:xfrm rot="5400000">
                <a:off x="4375926" y="3047475"/>
                <a:ext cx="42899" cy="109499"/>
                <a:chOff x="2131789" y="2271850"/>
                <a:chExt cx="42899" cy="109499"/>
              </a:xfrm>
            </p:grpSpPr>
            <p:cxnSp>
              <p:nvCxnSpPr>
                <p:cNvPr id="620" name="Shape 620"/>
                <p:cNvCxnSpPr/>
                <p:nvPr/>
              </p:nvCxnSpPr>
              <p:spPr>
                <a:xfrm>
                  <a:off x="2135250" y="2271850"/>
                  <a:ext cx="0" cy="109499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000000"/>
                  </a:solidFill>
                  <a:prstDash val="solid"/>
                  <a:round/>
                  <a:headEnd len="lg" w="lg" type="none"/>
                  <a:tailEnd len="lg" w="lg" type="none"/>
                </a:ln>
              </p:spPr>
            </p:cxnSp>
            <p:sp>
              <p:nvSpPr>
                <p:cNvPr id="621" name="Shape 621"/>
                <p:cNvSpPr/>
                <p:nvPr/>
              </p:nvSpPr>
              <p:spPr>
                <a:xfrm>
                  <a:off x="2131789" y="2303820"/>
                  <a:ext cx="42899" cy="42899"/>
                </a:xfrm>
                <a:prstGeom prst="ellipse">
                  <a:avLst/>
                </a:prstGeom>
                <a:solidFill>
                  <a:srgbClr val="000000"/>
                </a:solidFill>
                <a:ln cap="flat" cmpd="sng" w="19050">
                  <a:solidFill>
                    <a:srgbClr val="000000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622" name="Shape 6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Sensors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28" name="Shape 628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879700" y="1831375"/>
            <a:ext cx="2881700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Shape 629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  <p:grpSp>
        <p:nvGrpSpPr>
          <p:cNvPr id="630" name="Shape 630"/>
          <p:cNvGrpSpPr/>
          <p:nvPr/>
        </p:nvGrpSpPr>
        <p:grpSpPr>
          <a:xfrm>
            <a:off x="4505425" y="1811912"/>
            <a:ext cx="3833274" cy="548700"/>
            <a:chOff x="4505425" y="897512"/>
            <a:chExt cx="3833274" cy="548700"/>
          </a:xfrm>
        </p:grpSpPr>
        <p:pic>
          <p:nvPicPr>
            <p:cNvPr id="631" name="Shape 6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16500" y="897512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Shape 6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05425" y="977987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Shape 63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349387" y="933512"/>
              <a:ext cx="476700" cy="47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Shape 63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906475" y="933525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Shape 63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88275" y="955750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6" name="Shape 636"/>
          <p:cNvSpPr/>
          <p:nvPr/>
        </p:nvSpPr>
        <p:spPr>
          <a:xfrm>
            <a:off x="6403399" y="4111760"/>
            <a:ext cx="336000" cy="16079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7" name="Shape 6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Actuators</a:t>
            </a:r>
          </a:p>
        </p:txBody>
      </p:sp>
      <p:grpSp>
        <p:nvGrpSpPr>
          <p:cNvPr id="638" name="Shape 638"/>
          <p:cNvGrpSpPr/>
          <p:nvPr/>
        </p:nvGrpSpPr>
        <p:grpSpPr>
          <a:xfrm>
            <a:off x="4213901" y="3004575"/>
            <a:ext cx="4457694" cy="552100"/>
            <a:chOff x="4213901" y="2090175"/>
            <a:chExt cx="4457694" cy="552100"/>
          </a:xfrm>
        </p:grpSpPr>
        <p:pic>
          <p:nvPicPr>
            <p:cNvPr id="639" name="Shape 639"/>
            <p:cNvPicPr preferRelativeResize="0"/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5651401" y="2090175"/>
              <a:ext cx="548700" cy="5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0" name="Shape 640"/>
            <p:cNvPicPr preferRelativeResize="0"/>
            <p:nvPr/>
          </p:nvPicPr>
          <p:blipFill>
            <a:blip r:embed="rId10">
              <a:alphaModFix amt="30000"/>
            </a:blip>
            <a:stretch>
              <a:fillRect/>
            </a:stretch>
          </p:blipFill>
          <p:spPr>
            <a:xfrm>
              <a:off x="6295426" y="2093575"/>
              <a:ext cx="548700" cy="5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1" name="Shape 641"/>
            <p:cNvPicPr preferRelativeResize="0"/>
            <p:nvPr/>
          </p:nvPicPr>
          <p:blipFill>
            <a:blip r:embed="rId11">
              <a:alphaModFix amt="30000"/>
            </a:blip>
            <a:stretch>
              <a:fillRect/>
            </a:stretch>
          </p:blipFill>
          <p:spPr>
            <a:xfrm>
              <a:off x="4887717" y="2093575"/>
              <a:ext cx="548699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Shape 642"/>
            <p:cNvPicPr preferRelativeResize="0"/>
            <p:nvPr/>
          </p:nvPicPr>
          <p:blipFill>
            <a:blip r:embed="rId12">
              <a:alphaModFix amt="30000"/>
            </a:blip>
            <a:stretch>
              <a:fillRect/>
            </a:stretch>
          </p:blipFill>
          <p:spPr>
            <a:xfrm>
              <a:off x="7008501" y="2148424"/>
              <a:ext cx="432224" cy="43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Shape 643"/>
            <p:cNvPicPr preferRelativeResize="0"/>
            <p:nvPr/>
          </p:nvPicPr>
          <p:blipFill>
            <a:blip r:embed="rId13">
              <a:alphaModFix amt="30000"/>
            </a:blip>
            <a:stretch>
              <a:fillRect/>
            </a:stretch>
          </p:blipFill>
          <p:spPr>
            <a:xfrm>
              <a:off x="7626926" y="2148412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4" name="Shape 644"/>
            <p:cNvPicPr preferRelativeResize="0"/>
            <p:nvPr/>
          </p:nvPicPr>
          <p:blipFill>
            <a:blip r:embed="rId14">
              <a:alphaModFix amt="30000"/>
            </a:blip>
            <a:stretch>
              <a:fillRect/>
            </a:stretch>
          </p:blipFill>
          <p:spPr>
            <a:xfrm>
              <a:off x="8324221" y="2201859"/>
              <a:ext cx="347375" cy="3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5" name="Shape 645"/>
            <p:cNvGrpSpPr/>
            <p:nvPr/>
          </p:nvGrpSpPr>
          <p:grpSpPr>
            <a:xfrm>
              <a:off x="4213901" y="2090175"/>
              <a:ext cx="476700" cy="552100"/>
              <a:chOff x="4213901" y="3080775"/>
              <a:chExt cx="476700" cy="552100"/>
            </a:xfrm>
          </p:grpSpPr>
          <p:pic>
            <p:nvPicPr>
              <p:cNvPr id="646" name="Shape 646"/>
              <p:cNvPicPr preferRelativeResize="0"/>
              <p:nvPr/>
            </p:nvPicPr>
            <p:blipFill>
              <a:blip r:embed="rId15">
                <a:alphaModFix amt="30000"/>
              </a:blip>
              <a:stretch>
                <a:fillRect/>
              </a:stretch>
            </p:blipFill>
            <p:spPr>
              <a:xfrm>
                <a:off x="4213901" y="3156175"/>
                <a:ext cx="476700" cy="476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47" name="Shape 647"/>
              <p:cNvGrpSpPr/>
              <p:nvPr/>
            </p:nvGrpSpPr>
            <p:grpSpPr>
              <a:xfrm rot="5400000">
                <a:off x="4375926" y="3047475"/>
                <a:ext cx="42899" cy="109499"/>
                <a:chOff x="2131789" y="2271850"/>
                <a:chExt cx="42899" cy="109499"/>
              </a:xfrm>
            </p:grpSpPr>
            <p:cxnSp>
              <p:nvCxnSpPr>
                <p:cNvPr id="648" name="Shape 648"/>
                <p:cNvCxnSpPr/>
                <p:nvPr/>
              </p:nvCxnSpPr>
              <p:spPr>
                <a:xfrm>
                  <a:off x="2135250" y="2271850"/>
                  <a:ext cx="0" cy="109499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B7B7B7"/>
                  </a:solidFill>
                  <a:prstDash val="solid"/>
                  <a:round/>
                  <a:headEnd len="lg" w="lg" type="none"/>
                  <a:tailEnd len="lg" w="lg" type="none"/>
                </a:ln>
              </p:spPr>
            </p:cxnSp>
            <p:sp>
              <p:nvSpPr>
                <p:cNvPr id="649" name="Shape 649"/>
                <p:cNvSpPr/>
                <p:nvPr/>
              </p:nvSpPr>
              <p:spPr>
                <a:xfrm>
                  <a:off x="2131789" y="2303820"/>
                  <a:ext cx="42899" cy="42899"/>
                </a:xfrm>
                <a:prstGeom prst="ellipse">
                  <a:avLst/>
                </a:prstGeom>
                <a:solidFill>
                  <a:srgbClr val="B7B7B7"/>
                </a:solidFill>
                <a:ln cap="flat" cmpd="sng" w="19050">
                  <a:solidFill>
                    <a:srgbClr val="B7B7B7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700" y="1831375"/>
            <a:ext cx="2881700" cy="1737149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  <p:sp>
        <p:nvSpPr>
          <p:cNvPr id="657" name="Shape 657"/>
          <p:cNvSpPr/>
          <p:nvPr/>
        </p:nvSpPr>
        <p:spPr>
          <a:xfrm>
            <a:off x="6403399" y="4111760"/>
            <a:ext cx="336000" cy="16079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8" name="Shape 6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Household</a:t>
            </a:r>
          </a:p>
        </p:txBody>
      </p:sp>
      <p:grpSp>
        <p:nvGrpSpPr>
          <p:cNvPr id="659" name="Shape 659"/>
          <p:cNvGrpSpPr/>
          <p:nvPr/>
        </p:nvGrpSpPr>
        <p:grpSpPr>
          <a:xfrm>
            <a:off x="4213901" y="3004575"/>
            <a:ext cx="4457694" cy="552100"/>
            <a:chOff x="4213901" y="2090175"/>
            <a:chExt cx="4457694" cy="552100"/>
          </a:xfrm>
        </p:grpSpPr>
        <p:pic>
          <p:nvPicPr>
            <p:cNvPr id="660" name="Shape 660"/>
            <p:cNvPicPr preferRelativeResize="0"/>
            <p:nvPr/>
          </p:nvPicPr>
          <p:blipFill>
            <a:blip r:embed="rId4">
              <a:alphaModFix amt="30000"/>
            </a:blip>
            <a:stretch>
              <a:fillRect/>
            </a:stretch>
          </p:blipFill>
          <p:spPr>
            <a:xfrm>
              <a:off x="5651401" y="2090175"/>
              <a:ext cx="548700" cy="5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1" name="Shape 661"/>
            <p:cNvPicPr preferRelativeResize="0"/>
            <p:nvPr/>
          </p:nvPicPr>
          <p:blipFill>
            <a:blip r:embed="rId5">
              <a:alphaModFix amt="30000"/>
            </a:blip>
            <a:stretch>
              <a:fillRect/>
            </a:stretch>
          </p:blipFill>
          <p:spPr>
            <a:xfrm>
              <a:off x="6295426" y="2093575"/>
              <a:ext cx="548700" cy="548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2" name="Shape 662"/>
            <p:cNvPicPr preferRelativeResize="0"/>
            <p:nvPr/>
          </p:nvPicPr>
          <p:blipFill>
            <a:blip r:embed="rId6">
              <a:alphaModFix amt="30000"/>
            </a:blip>
            <a:stretch>
              <a:fillRect/>
            </a:stretch>
          </p:blipFill>
          <p:spPr>
            <a:xfrm>
              <a:off x="4887717" y="2093575"/>
              <a:ext cx="548699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3" name="Shape 663"/>
            <p:cNvPicPr preferRelativeResize="0"/>
            <p:nvPr/>
          </p:nvPicPr>
          <p:blipFill>
            <a:blip r:embed="rId7">
              <a:alphaModFix amt="30000"/>
            </a:blip>
            <a:stretch>
              <a:fillRect/>
            </a:stretch>
          </p:blipFill>
          <p:spPr>
            <a:xfrm>
              <a:off x="7008501" y="2148424"/>
              <a:ext cx="432224" cy="432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4" name="Shape 664"/>
            <p:cNvPicPr preferRelativeResize="0"/>
            <p:nvPr/>
          </p:nvPicPr>
          <p:blipFill>
            <a:blip r:embed="rId8">
              <a:alphaModFix amt="30000"/>
            </a:blip>
            <a:stretch>
              <a:fillRect/>
            </a:stretch>
          </p:blipFill>
          <p:spPr>
            <a:xfrm>
              <a:off x="7626926" y="2148412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5" name="Shape 665"/>
            <p:cNvPicPr preferRelativeResize="0"/>
            <p:nvPr/>
          </p:nvPicPr>
          <p:blipFill>
            <a:blip r:embed="rId9">
              <a:alphaModFix amt="30000"/>
            </a:blip>
            <a:stretch>
              <a:fillRect/>
            </a:stretch>
          </p:blipFill>
          <p:spPr>
            <a:xfrm>
              <a:off x="8324221" y="2201859"/>
              <a:ext cx="347375" cy="3473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6" name="Shape 666"/>
            <p:cNvGrpSpPr/>
            <p:nvPr/>
          </p:nvGrpSpPr>
          <p:grpSpPr>
            <a:xfrm>
              <a:off x="4213901" y="2090175"/>
              <a:ext cx="476700" cy="552100"/>
              <a:chOff x="4213901" y="3080775"/>
              <a:chExt cx="476700" cy="552100"/>
            </a:xfrm>
          </p:grpSpPr>
          <p:pic>
            <p:nvPicPr>
              <p:cNvPr id="667" name="Shape 667"/>
              <p:cNvPicPr preferRelativeResize="0"/>
              <p:nvPr/>
            </p:nvPicPr>
            <p:blipFill>
              <a:blip r:embed="rId10">
                <a:alphaModFix amt="30000"/>
              </a:blip>
              <a:stretch>
                <a:fillRect/>
              </a:stretch>
            </p:blipFill>
            <p:spPr>
              <a:xfrm>
                <a:off x="4213901" y="3156175"/>
                <a:ext cx="476700" cy="4767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68" name="Shape 668"/>
              <p:cNvGrpSpPr/>
              <p:nvPr/>
            </p:nvGrpSpPr>
            <p:grpSpPr>
              <a:xfrm rot="5400000">
                <a:off x="4375926" y="3047475"/>
                <a:ext cx="42899" cy="109499"/>
                <a:chOff x="2131789" y="2271850"/>
                <a:chExt cx="42899" cy="109499"/>
              </a:xfrm>
            </p:grpSpPr>
            <p:cxnSp>
              <p:nvCxnSpPr>
                <p:cNvPr id="669" name="Shape 669"/>
                <p:cNvCxnSpPr/>
                <p:nvPr/>
              </p:nvCxnSpPr>
              <p:spPr>
                <a:xfrm>
                  <a:off x="2135250" y="2271850"/>
                  <a:ext cx="0" cy="109499"/>
                </a:xfrm>
                <a:prstGeom prst="straightConnector1">
                  <a:avLst/>
                </a:prstGeom>
                <a:noFill/>
                <a:ln cap="flat" cmpd="sng" w="28575">
                  <a:solidFill>
                    <a:srgbClr val="B7B7B7"/>
                  </a:solidFill>
                  <a:prstDash val="solid"/>
                  <a:round/>
                  <a:headEnd len="lg" w="lg" type="none"/>
                  <a:tailEnd len="lg" w="lg" type="none"/>
                </a:ln>
              </p:spPr>
            </p:cxnSp>
            <p:sp>
              <p:nvSpPr>
                <p:cNvPr id="670" name="Shape 670"/>
                <p:cNvSpPr/>
                <p:nvPr/>
              </p:nvSpPr>
              <p:spPr>
                <a:xfrm>
                  <a:off x="2131789" y="2303820"/>
                  <a:ext cx="42899" cy="42899"/>
                </a:xfrm>
                <a:prstGeom prst="ellipse">
                  <a:avLst/>
                </a:prstGeom>
                <a:solidFill>
                  <a:srgbClr val="B7B7B7"/>
                </a:solidFill>
                <a:ln cap="flat" cmpd="sng" w="19050">
                  <a:solidFill>
                    <a:srgbClr val="B7B7B7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  <p:txBody>
                <a:bodyPr anchorCtr="0" anchor="ctr" bIns="91425" lIns="91425" rIns="91425" tIns="91425">
                  <a:noAutofit/>
                </a:bodyPr>
                <a:lstStyle/>
                <a:p>
                  <a:pPr>
                    <a:spcBef>
                      <a:spcPts val="0"/>
                    </a:spcBef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671" name="Shape 671"/>
          <p:cNvGrpSpPr/>
          <p:nvPr/>
        </p:nvGrpSpPr>
        <p:grpSpPr>
          <a:xfrm>
            <a:off x="4505425" y="1811912"/>
            <a:ext cx="3833274" cy="548700"/>
            <a:chOff x="4505425" y="897512"/>
            <a:chExt cx="3833274" cy="548700"/>
          </a:xfrm>
        </p:grpSpPr>
        <p:pic>
          <p:nvPicPr>
            <p:cNvPr id="672" name="Shape 672"/>
            <p:cNvPicPr preferRelativeResize="0"/>
            <p:nvPr/>
          </p:nvPicPr>
          <p:blipFill>
            <a:blip r:embed="rId11">
              <a:alphaModFix amt="30000"/>
            </a:blip>
            <a:stretch>
              <a:fillRect/>
            </a:stretch>
          </p:blipFill>
          <p:spPr>
            <a:xfrm>
              <a:off x="5416500" y="897512"/>
              <a:ext cx="548700" cy="54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Shape 673"/>
            <p:cNvPicPr preferRelativeResize="0"/>
            <p:nvPr/>
          </p:nvPicPr>
          <p:blipFill>
            <a:blip r:embed="rId12">
              <a:alphaModFix amt="30000"/>
            </a:blip>
            <a:stretch>
              <a:fillRect/>
            </a:stretch>
          </p:blipFill>
          <p:spPr>
            <a:xfrm>
              <a:off x="4505425" y="977987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Shape 674"/>
            <p:cNvPicPr preferRelativeResize="0"/>
            <p:nvPr/>
          </p:nvPicPr>
          <p:blipFill>
            <a:blip r:embed="rId13">
              <a:alphaModFix amt="30000"/>
            </a:blip>
            <a:stretch>
              <a:fillRect/>
            </a:stretch>
          </p:blipFill>
          <p:spPr>
            <a:xfrm>
              <a:off x="6349387" y="933512"/>
              <a:ext cx="476700" cy="47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5" name="Shape 675"/>
            <p:cNvPicPr preferRelativeResize="0"/>
            <p:nvPr/>
          </p:nvPicPr>
          <p:blipFill>
            <a:blip r:embed="rId14">
              <a:alphaModFix amt="30000"/>
            </a:blip>
            <a:stretch>
              <a:fillRect/>
            </a:stretch>
          </p:blipFill>
          <p:spPr>
            <a:xfrm>
              <a:off x="7906475" y="933525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6" name="Shape 676"/>
            <p:cNvPicPr preferRelativeResize="0"/>
            <p:nvPr/>
          </p:nvPicPr>
          <p:blipFill>
            <a:blip r:embed="rId15">
              <a:alphaModFix amt="30000"/>
            </a:blip>
            <a:stretch>
              <a:fillRect/>
            </a:stretch>
          </p:blipFill>
          <p:spPr>
            <a:xfrm>
              <a:off x="7188275" y="955750"/>
              <a:ext cx="432224" cy="4322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Shape 68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682" name="Shape 682"/>
          <p:cNvSpPr txBox="1"/>
          <p:nvPr>
            <p:ph type="title"/>
          </p:nvPr>
        </p:nvSpPr>
        <p:spPr>
          <a:xfrm>
            <a:off x="457200" y="205975"/>
            <a:ext cx="7212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br>
              <a:rPr lang="en"/>
            </a:br>
          </a:p>
        </p:txBody>
      </p:sp>
      <p:sp>
        <p:nvSpPr>
          <p:cNvPr id="683" name="Shape 683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  <p:pic>
        <p:nvPicPr>
          <p:cNvPr id="684" name="Shape 6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650" y="3476300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Shape 6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5150" y="1390519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Shape 6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8550" y="1890762"/>
            <a:ext cx="256375" cy="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Shape 6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8500" y="2302800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Shape 6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5517" y="2078667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Shape 68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54775" y="3891775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Shape 69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6387" y="1482750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Shape 69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75825" y="1348925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Shape 6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0000" y="3314850"/>
            <a:ext cx="256375" cy="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Shape 6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3264512" y="1952709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Shape 69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9867" y="2365867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Shape 6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54995" y="2817944"/>
            <a:ext cx="139274" cy="1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Shape 6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07229" y="2928476"/>
            <a:ext cx="176674" cy="17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Shape 6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6205" y="1830551"/>
            <a:ext cx="139274" cy="1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Shape 6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2900" y="3462112"/>
            <a:ext cx="256375" cy="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Shape 6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573258" y="3492155"/>
            <a:ext cx="176675" cy="17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0" name="Shape 700"/>
          <p:cNvGrpSpPr/>
          <p:nvPr/>
        </p:nvGrpSpPr>
        <p:grpSpPr>
          <a:xfrm rot="5400000">
            <a:off x="2286826" y="1736650"/>
            <a:ext cx="42899" cy="109499"/>
            <a:chOff x="2131789" y="2271850"/>
            <a:chExt cx="42899" cy="109499"/>
          </a:xfrm>
        </p:grpSpPr>
        <p:cxnSp>
          <p:nvCxnSpPr>
            <p:cNvPr id="701" name="Shape 701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702" name="Shape 702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3" name="Shape 703"/>
          <p:cNvGrpSpPr/>
          <p:nvPr/>
        </p:nvGrpSpPr>
        <p:grpSpPr>
          <a:xfrm rot="5400000">
            <a:off x="2713801" y="3071850"/>
            <a:ext cx="42899" cy="109499"/>
            <a:chOff x="2131789" y="2271850"/>
            <a:chExt cx="42899" cy="109499"/>
          </a:xfrm>
        </p:grpSpPr>
        <p:cxnSp>
          <p:nvCxnSpPr>
            <p:cNvPr id="704" name="Shape 704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705" name="Shape 705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6" name="Shape 706"/>
          <p:cNvGrpSpPr/>
          <p:nvPr/>
        </p:nvGrpSpPr>
        <p:grpSpPr>
          <a:xfrm rot="5400000">
            <a:off x="4404501" y="2849600"/>
            <a:ext cx="42899" cy="109499"/>
            <a:chOff x="2131789" y="2271850"/>
            <a:chExt cx="42899" cy="109499"/>
          </a:xfrm>
        </p:grpSpPr>
        <p:cxnSp>
          <p:nvCxnSpPr>
            <p:cNvPr id="707" name="Shape 707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708" name="Shape 708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9" name="Shape 709"/>
          <p:cNvGrpSpPr/>
          <p:nvPr/>
        </p:nvGrpSpPr>
        <p:grpSpPr>
          <a:xfrm rot="5400000">
            <a:off x="6007801" y="3114750"/>
            <a:ext cx="42899" cy="109499"/>
            <a:chOff x="2131789" y="2271850"/>
            <a:chExt cx="42899" cy="109499"/>
          </a:xfrm>
        </p:grpSpPr>
        <p:cxnSp>
          <p:nvCxnSpPr>
            <p:cNvPr id="710" name="Shape 710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711" name="Shape 711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712" name="Shape 712"/>
          <p:cNvPicPr preferRelativeResize="0"/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1951184" y="1318966"/>
            <a:ext cx="4788800" cy="28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Shape 713"/>
          <p:cNvSpPr/>
          <p:nvPr/>
        </p:nvSpPr>
        <p:spPr>
          <a:xfrm>
            <a:off x="2009175" y="1357075"/>
            <a:ext cx="1297799" cy="2337899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5361975" y="1357122"/>
            <a:ext cx="1297799" cy="2337899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3306975" y="1357125"/>
            <a:ext cx="2055000" cy="533700"/>
          </a:xfrm>
          <a:prstGeom prst="rect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3306975" y="1890750"/>
            <a:ext cx="2055000" cy="1804200"/>
          </a:xfrm>
          <a:prstGeom prst="rect">
            <a:avLst/>
          </a:prstGeom>
          <a:noFill/>
          <a:ln cap="flat" cmpd="sng" w="76200">
            <a:solidFill>
              <a:srgbClr val="3C78D8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7" name="Shape 717"/>
          <p:cNvSpPr txBox="1"/>
          <p:nvPr>
            <p:ph idx="2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Household - Rooms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Object Model</a:t>
            </a:r>
          </a:p>
        </p:txBody>
      </p:sp>
      <p:sp>
        <p:nvSpPr>
          <p:cNvPr id="723" name="Shape 72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24" name="Shape 7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7550" y="1598262"/>
            <a:ext cx="4229100" cy="28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Shape 7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The Guardian - Responsibilities</a:t>
            </a:r>
          </a:p>
        </p:txBody>
      </p:sp>
      <p:sp>
        <p:nvSpPr>
          <p:cNvPr id="730" name="Shape 73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31" name="Shape 73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Take the sensor data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Interpret into information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Re/act according to knowledge</a:t>
            </a:r>
          </a:p>
        </p:txBody>
      </p:sp>
      <p:grpSp>
        <p:nvGrpSpPr>
          <p:cNvPr id="732" name="Shape 732"/>
          <p:cNvGrpSpPr/>
          <p:nvPr/>
        </p:nvGrpSpPr>
        <p:grpSpPr>
          <a:xfrm>
            <a:off x="6837387" y="3149495"/>
            <a:ext cx="751800" cy="818700"/>
            <a:chOff x="6124875" y="3718510"/>
            <a:chExt cx="751800" cy="818700"/>
          </a:xfrm>
        </p:grpSpPr>
        <p:sp>
          <p:nvSpPr>
            <p:cNvPr id="733" name="Shape 733"/>
            <p:cNvSpPr/>
            <p:nvPr/>
          </p:nvSpPr>
          <p:spPr>
            <a:xfrm>
              <a:off x="6334399" y="4047450"/>
              <a:ext cx="336000" cy="16079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734" name="Shape 734"/>
            <p:cNvGrpSpPr/>
            <p:nvPr/>
          </p:nvGrpSpPr>
          <p:grpSpPr>
            <a:xfrm>
              <a:off x="6124875" y="3718510"/>
              <a:ext cx="751800" cy="818700"/>
              <a:chOff x="7896150" y="571835"/>
              <a:chExt cx="751800" cy="818700"/>
            </a:xfrm>
          </p:grpSpPr>
          <p:pic>
            <p:nvPicPr>
              <p:cNvPr id="735" name="Shape 73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36" name="Shape 736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Guardian - Responsibilities</a:t>
            </a:r>
          </a:p>
        </p:txBody>
      </p:sp>
      <p:sp>
        <p:nvSpPr>
          <p:cNvPr id="742" name="Shape 74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43" name="Shape 743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Take the sensor </a:t>
            </a:r>
            <a:r>
              <a:rPr lang="en">
                <a:solidFill>
                  <a:schemeClr val="accent1"/>
                </a:solidFill>
              </a:rPr>
              <a:t>data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Interpret into </a:t>
            </a:r>
            <a:r>
              <a:rPr lang="en">
                <a:solidFill>
                  <a:schemeClr val="accent3"/>
                </a:solidFill>
              </a:rPr>
              <a:t>information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Re/act according to </a:t>
            </a:r>
            <a:r>
              <a:rPr lang="en">
                <a:solidFill>
                  <a:schemeClr val="accent6"/>
                </a:solidFill>
              </a:rPr>
              <a:t>knowledge</a:t>
            </a:r>
          </a:p>
        </p:txBody>
      </p:sp>
      <p:grpSp>
        <p:nvGrpSpPr>
          <p:cNvPr id="744" name="Shape 744"/>
          <p:cNvGrpSpPr/>
          <p:nvPr/>
        </p:nvGrpSpPr>
        <p:grpSpPr>
          <a:xfrm>
            <a:off x="6837387" y="3149495"/>
            <a:ext cx="751800" cy="818700"/>
            <a:chOff x="6124875" y="3718510"/>
            <a:chExt cx="751800" cy="818700"/>
          </a:xfrm>
        </p:grpSpPr>
        <p:sp>
          <p:nvSpPr>
            <p:cNvPr id="745" name="Shape 745"/>
            <p:cNvSpPr/>
            <p:nvPr/>
          </p:nvSpPr>
          <p:spPr>
            <a:xfrm>
              <a:off x="6334399" y="4047450"/>
              <a:ext cx="336000" cy="16079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746" name="Shape 746"/>
            <p:cNvGrpSpPr/>
            <p:nvPr/>
          </p:nvGrpSpPr>
          <p:grpSpPr>
            <a:xfrm>
              <a:off x="6124875" y="3718510"/>
              <a:ext cx="751800" cy="818700"/>
              <a:chOff x="7896150" y="571835"/>
              <a:chExt cx="751800" cy="818700"/>
            </a:xfrm>
          </p:grpSpPr>
          <p:pic>
            <p:nvPicPr>
              <p:cNvPr id="747" name="Shape 74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8" name="Shape 74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Shape 7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Take the sensor </a:t>
            </a:r>
            <a:r>
              <a:rPr lang="en">
                <a:solidFill>
                  <a:schemeClr val="accent1"/>
                </a:solidFill>
              </a:rPr>
              <a:t>data</a:t>
            </a:r>
          </a:p>
        </p:txBody>
      </p:sp>
      <p:sp>
        <p:nvSpPr>
          <p:cNvPr id="754" name="Shape 75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755" name="Shape 755"/>
          <p:cNvSpPr txBox="1"/>
          <p:nvPr>
            <p:ph idx="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56" name="Shape 7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87" y="2437962"/>
            <a:ext cx="653350" cy="65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7" name="Shape 757"/>
          <p:cNvGrpSpPr/>
          <p:nvPr/>
        </p:nvGrpSpPr>
        <p:grpSpPr>
          <a:xfrm>
            <a:off x="3718025" y="2316875"/>
            <a:ext cx="1454100" cy="1464475"/>
            <a:chOff x="2164350" y="1962150"/>
            <a:chExt cx="1454100" cy="1464475"/>
          </a:xfrm>
        </p:grpSpPr>
        <p:pic>
          <p:nvPicPr>
            <p:cNvPr id="758" name="Shape 7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4350" y="19621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Shape 75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70058" y="2978200"/>
              <a:ext cx="287200" cy="28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0" name="Shape 7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08850" y="28170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761" name="Shape 761"/>
          <p:cNvCxnSpPr/>
          <p:nvPr/>
        </p:nvCxnSpPr>
        <p:spPr>
          <a:xfrm>
            <a:off x="8101910" y="1590747"/>
            <a:ext cx="0" cy="3086099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2" name="Shape 762"/>
          <p:cNvCxnSpPr/>
          <p:nvPr/>
        </p:nvCxnSpPr>
        <p:spPr>
          <a:xfrm>
            <a:off x="1184775" y="4669750"/>
            <a:ext cx="6931200" cy="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3" name="Shape 763"/>
          <p:cNvCxnSpPr/>
          <p:nvPr/>
        </p:nvCxnSpPr>
        <p:spPr>
          <a:xfrm>
            <a:off x="1183200" y="36676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64" name="Shape 764"/>
          <p:cNvCxnSpPr/>
          <p:nvPr/>
        </p:nvCxnSpPr>
        <p:spPr>
          <a:xfrm>
            <a:off x="1183200" y="14578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765" name="Shape 76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787" y="1446512"/>
            <a:ext cx="224125" cy="22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Shape 766"/>
          <p:cNvGrpSpPr/>
          <p:nvPr/>
        </p:nvGrpSpPr>
        <p:grpSpPr>
          <a:xfrm rot="5400000">
            <a:off x="4323526" y="1382750"/>
            <a:ext cx="42899" cy="109499"/>
            <a:chOff x="2131789" y="2271850"/>
            <a:chExt cx="42899" cy="109499"/>
          </a:xfrm>
        </p:grpSpPr>
        <p:cxnSp>
          <p:nvCxnSpPr>
            <p:cNvPr id="767" name="Shape 767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768" name="Shape 768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69" name="Shape 769"/>
          <p:cNvCxnSpPr/>
          <p:nvPr/>
        </p:nvCxnSpPr>
        <p:spPr>
          <a:xfrm>
            <a:off x="732562" y="19998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70" name="Shape 770"/>
          <p:cNvCxnSpPr/>
          <p:nvPr/>
        </p:nvCxnSpPr>
        <p:spPr>
          <a:xfrm flipH="1" rot="10800000">
            <a:off x="732562" y="36762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771" name="Shape 771"/>
          <p:cNvGrpSpPr/>
          <p:nvPr/>
        </p:nvGrpSpPr>
        <p:grpSpPr>
          <a:xfrm>
            <a:off x="1259645" y="1361768"/>
            <a:ext cx="361465" cy="393630"/>
            <a:chOff x="7896150" y="571835"/>
            <a:chExt cx="751800" cy="818700"/>
          </a:xfrm>
        </p:grpSpPr>
        <p:pic>
          <p:nvPicPr>
            <p:cNvPr id="772" name="Shape 7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96150" y="571835"/>
              <a:ext cx="748146" cy="80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3" name="Shape 77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99803" y="587256"/>
              <a:ext cx="748146" cy="8032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74" name="Shape 77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3198" y="3676228"/>
            <a:ext cx="224124" cy="2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Shape 77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7557987" y="2009500"/>
            <a:ext cx="548700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Shape 776"/>
          <p:cNvSpPr/>
          <p:nvPr/>
        </p:nvSpPr>
        <p:spPr>
          <a:xfrm>
            <a:off x="7600350" y="2108600"/>
            <a:ext cx="73799" cy="142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7" name="Shape 777"/>
          <p:cNvSpPr txBox="1"/>
          <p:nvPr/>
        </p:nvSpPr>
        <p:spPr>
          <a:xfrm>
            <a:off x="1532400" y="3724600"/>
            <a:ext cx="19509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Presence: Off }</a:t>
            </a:r>
          </a:p>
        </p:txBody>
      </p:sp>
      <p:sp>
        <p:nvSpPr>
          <p:cNvPr id="778" name="Shape 778"/>
          <p:cNvSpPr txBox="1"/>
          <p:nvPr/>
        </p:nvSpPr>
        <p:spPr>
          <a:xfrm>
            <a:off x="1443600" y="2394250"/>
            <a:ext cx="19509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Door: Open }</a:t>
            </a:r>
          </a:p>
        </p:txBody>
      </p:sp>
      <p:sp>
        <p:nvSpPr>
          <p:cNvPr id="779" name="Shape 779"/>
          <p:cNvSpPr txBox="1"/>
          <p:nvPr/>
        </p:nvSpPr>
        <p:spPr>
          <a:xfrm>
            <a:off x="4639500" y="1320250"/>
            <a:ext cx="20436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Movement: ON }</a:t>
            </a:r>
          </a:p>
        </p:txBody>
      </p:sp>
      <p:sp>
        <p:nvSpPr>
          <p:cNvPr id="780" name="Shape 780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Shape 7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Interpret into </a:t>
            </a:r>
            <a:r>
              <a:rPr lang="en">
                <a:solidFill>
                  <a:schemeClr val="accent3"/>
                </a:solidFill>
              </a:rPr>
              <a:t>Information</a:t>
            </a:r>
          </a:p>
        </p:txBody>
      </p:sp>
      <p:sp>
        <p:nvSpPr>
          <p:cNvPr id="786" name="Shape 78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787" name="Shape 7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87" y="2437962"/>
            <a:ext cx="653350" cy="65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8" name="Shape 788"/>
          <p:cNvCxnSpPr/>
          <p:nvPr/>
        </p:nvCxnSpPr>
        <p:spPr>
          <a:xfrm>
            <a:off x="8101910" y="1590747"/>
            <a:ext cx="0" cy="3086099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89" name="Shape 789"/>
          <p:cNvCxnSpPr/>
          <p:nvPr/>
        </p:nvCxnSpPr>
        <p:spPr>
          <a:xfrm>
            <a:off x="1184775" y="4669750"/>
            <a:ext cx="6931200" cy="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0" name="Shape 790"/>
          <p:cNvCxnSpPr/>
          <p:nvPr/>
        </p:nvCxnSpPr>
        <p:spPr>
          <a:xfrm>
            <a:off x="1183200" y="36676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1" name="Shape 791"/>
          <p:cNvCxnSpPr/>
          <p:nvPr/>
        </p:nvCxnSpPr>
        <p:spPr>
          <a:xfrm>
            <a:off x="1183200" y="14578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787" y="1446512"/>
            <a:ext cx="224125" cy="22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3" name="Shape 793"/>
          <p:cNvGrpSpPr/>
          <p:nvPr/>
        </p:nvGrpSpPr>
        <p:grpSpPr>
          <a:xfrm rot="5400000">
            <a:off x="4323526" y="1382750"/>
            <a:ext cx="42899" cy="109499"/>
            <a:chOff x="2131789" y="2271850"/>
            <a:chExt cx="42899" cy="109499"/>
          </a:xfrm>
        </p:grpSpPr>
        <p:cxnSp>
          <p:nvCxnSpPr>
            <p:cNvPr id="794" name="Shape 794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795" name="Shape 795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96" name="Shape 796"/>
          <p:cNvCxnSpPr/>
          <p:nvPr/>
        </p:nvCxnSpPr>
        <p:spPr>
          <a:xfrm>
            <a:off x="732562" y="19998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797" name="Shape 797"/>
          <p:cNvCxnSpPr/>
          <p:nvPr/>
        </p:nvCxnSpPr>
        <p:spPr>
          <a:xfrm flipH="1" rot="10800000">
            <a:off x="732562" y="36762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798" name="Shape 798"/>
          <p:cNvGrpSpPr/>
          <p:nvPr/>
        </p:nvGrpSpPr>
        <p:grpSpPr>
          <a:xfrm>
            <a:off x="4599920" y="1370191"/>
            <a:ext cx="499632" cy="498233"/>
            <a:chOff x="4824895" y="1215266"/>
            <a:chExt cx="499632" cy="498233"/>
          </a:xfrm>
        </p:grpSpPr>
        <p:pic>
          <p:nvPicPr>
            <p:cNvPr id="799" name="Shape 7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8103" y="1215266"/>
              <a:ext cx="276424" cy="276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0" name="Shape 800"/>
            <p:cNvGrpSpPr/>
            <p:nvPr/>
          </p:nvGrpSpPr>
          <p:grpSpPr>
            <a:xfrm>
              <a:off x="4824895" y="1319868"/>
              <a:ext cx="361465" cy="393630"/>
              <a:chOff x="7896150" y="571835"/>
              <a:chExt cx="751800" cy="818700"/>
            </a:xfrm>
          </p:grpSpPr>
          <p:pic>
            <p:nvPicPr>
              <p:cNvPr id="801" name="Shape 801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2" name="Shape 80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03" name="Shape 803"/>
          <p:cNvGrpSpPr/>
          <p:nvPr/>
        </p:nvGrpSpPr>
        <p:grpSpPr>
          <a:xfrm>
            <a:off x="1287720" y="2032541"/>
            <a:ext cx="499632" cy="498233"/>
            <a:chOff x="4824895" y="1215266"/>
            <a:chExt cx="499632" cy="498233"/>
          </a:xfrm>
        </p:grpSpPr>
        <p:pic>
          <p:nvPicPr>
            <p:cNvPr id="804" name="Shape 8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8103" y="1215266"/>
              <a:ext cx="276424" cy="276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05" name="Shape 805"/>
            <p:cNvGrpSpPr/>
            <p:nvPr/>
          </p:nvGrpSpPr>
          <p:grpSpPr>
            <a:xfrm>
              <a:off x="4824895" y="1319868"/>
              <a:ext cx="361465" cy="393630"/>
              <a:chOff x="7896150" y="571835"/>
              <a:chExt cx="751800" cy="818700"/>
            </a:xfrm>
          </p:grpSpPr>
          <p:pic>
            <p:nvPicPr>
              <p:cNvPr id="806" name="Shape 806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7" name="Shape 807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08" name="Shape 8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198" y="3676228"/>
            <a:ext cx="224124" cy="224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9" name="Shape 809"/>
          <p:cNvGrpSpPr/>
          <p:nvPr/>
        </p:nvGrpSpPr>
        <p:grpSpPr>
          <a:xfrm>
            <a:off x="1429239" y="3631416"/>
            <a:ext cx="499632" cy="498233"/>
            <a:chOff x="4824895" y="1215266"/>
            <a:chExt cx="499632" cy="498233"/>
          </a:xfrm>
        </p:grpSpPr>
        <p:pic>
          <p:nvPicPr>
            <p:cNvPr id="810" name="Shape 8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8103" y="1215266"/>
              <a:ext cx="276424" cy="276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1" name="Shape 811"/>
            <p:cNvGrpSpPr/>
            <p:nvPr/>
          </p:nvGrpSpPr>
          <p:grpSpPr>
            <a:xfrm>
              <a:off x="4824895" y="1319868"/>
              <a:ext cx="361465" cy="393630"/>
              <a:chOff x="7896150" y="571835"/>
              <a:chExt cx="751800" cy="818700"/>
            </a:xfrm>
          </p:grpSpPr>
          <p:pic>
            <p:nvPicPr>
              <p:cNvPr id="812" name="Shape 81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3" name="Shape 813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814" name="Shape 8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557987" y="2009500"/>
            <a:ext cx="548700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Shape 815"/>
          <p:cNvSpPr/>
          <p:nvPr/>
        </p:nvSpPr>
        <p:spPr>
          <a:xfrm>
            <a:off x="7600350" y="2108600"/>
            <a:ext cx="73799" cy="142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6" name="Shape 816"/>
          <p:cNvSpPr txBox="1"/>
          <p:nvPr/>
        </p:nvSpPr>
        <p:spPr>
          <a:xfrm>
            <a:off x="2148875" y="2401575"/>
            <a:ext cx="1887899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</a:rPr>
              <a:t>{ Presence: Off,</a:t>
            </a:r>
            <a:br>
              <a:rPr lang="en" sz="1800">
                <a:solidFill>
                  <a:schemeClr val="accent3"/>
                </a:solidFill>
              </a:rPr>
            </a:br>
            <a:r>
              <a:rPr lang="en" sz="1800">
                <a:solidFill>
                  <a:schemeClr val="accent3"/>
                </a:solidFill>
              </a:rPr>
              <a:t>Door: Opened,</a:t>
            </a:r>
            <a:br>
              <a:rPr lang="en" sz="1800">
                <a:solidFill>
                  <a:schemeClr val="accent3"/>
                </a:solidFill>
              </a:rPr>
            </a:br>
            <a:r>
              <a:rPr lang="en" sz="1800">
                <a:solidFill>
                  <a:schemeClr val="accent3"/>
                </a:solidFill>
              </a:rPr>
              <a:t>Movement: ON }</a:t>
            </a:r>
          </a:p>
        </p:txBody>
      </p:sp>
      <p:sp>
        <p:nvSpPr>
          <p:cNvPr id="817" name="Shape 817"/>
          <p:cNvSpPr/>
          <p:nvPr/>
        </p:nvSpPr>
        <p:spPr>
          <a:xfrm>
            <a:off x="3923524" y="2705230"/>
            <a:ext cx="548699" cy="393600"/>
          </a:xfrm>
          <a:prstGeom prst="rightArrow">
            <a:avLst>
              <a:gd fmla="val 36246" name="adj1"/>
              <a:gd fmla="val 61458" name="adj2"/>
            </a:avLst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818" name="Shape 818"/>
          <p:cNvSpPr txBox="1"/>
          <p:nvPr/>
        </p:nvSpPr>
        <p:spPr>
          <a:xfrm>
            <a:off x="4571500" y="2609850"/>
            <a:ext cx="2523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</a:rPr>
              <a:t>{ Possible Break-in }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Problem Statement</a:t>
            </a:r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Is it possible to implement a non-invasive smart home system?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Find parallels between intrusion detection on networks and the smart home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Shape 8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Re/act according to </a:t>
            </a:r>
            <a:r>
              <a:rPr lang="en">
                <a:solidFill>
                  <a:schemeClr val="accent6"/>
                </a:solidFill>
              </a:rPr>
              <a:t>knowledge</a:t>
            </a:r>
          </a:p>
        </p:txBody>
      </p:sp>
      <p:sp>
        <p:nvSpPr>
          <p:cNvPr id="825" name="Shape 82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26" name="Shape 826"/>
          <p:cNvSpPr txBox="1"/>
          <p:nvPr>
            <p:ph idx="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27" name="Shape 827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  <p:cxnSp>
        <p:nvCxnSpPr>
          <p:cNvPr id="828" name="Shape 828"/>
          <p:cNvCxnSpPr/>
          <p:nvPr/>
        </p:nvCxnSpPr>
        <p:spPr>
          <a:xfrm>
            <a:off x="1182009" y="1457866"/>
            <a:ext cx="1500" cy="22365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29" name="Shape 829"/>
          <p:cNvSpPr/>
          <p:nvPr/>
        </p:nvSpPr>
        <p:spPr>
          <a:xfrm>
            <a:off x="1086450" y="3028475"/>
            <a:ext cx="195299" cy="22409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830" name="Shape 830"/>
          <p:cNvGrpSpPr/>
          <p:nvPr/>
        </p:nvGrpSpPr>
        <p:grpSpPr>
          <a:xfrm>
            <a:off x="6103900" y="2139525"/>
            <a:ext cx="1454100" cy="1464475"/>
            <a:chOff x="2164350" y="1962150"/>
            <a:chExt cx="1454100" cy="1464475"/>
          </a:xfrm>
        </p:grpSpPr>
        <p:pic>
          <p:nvPicPr>
            <p:cNvPr id="831" name="Shape 8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4350" y="19621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Shape 8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70058" y="2978200"/>
              <a:ext cx="287200" cy="28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3" name="Shape 8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08850" y="28170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4" name="Shape 8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557987" y="2009500"/>
            <a:ext cx="548700" cy="54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5" name="Shape 835"/>
          <p:cNvCxnSpPr/>
          <p:nvPr/>
        </p:nvCxnSpPr>
        <p:spPr>
          <a:xfrm>
            <a:off x="8101910" y="1590747"/>
            <a:ext cx="0" cy="3086099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36" name="Shape 836"/>
          <p:cNvCxnSpPr/>
          <p:nvPr/>
        </p:nvCxnSpPr>
        <p:spPr>
          <a:xfrm>
            <a:off x="1184775" y="4669750"/>
            <a:ext cx="6931200" cy="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837" name="Shape 8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787" y="1446512"/>
            <a:ext cx="224125" cy="22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8" name="Shape 838"/>
          <p:cNvGrpSpPr/>
          <p:nvPr/>
        </p:nvGrpSpPr>
        <p:grpSpPr>
          <a:xfrm rot="5400000">
            <a:off x="4323526" y="1382750"/>
            <a:ext cx="42899" cy="109499"/>
            <a:chOff x="2131789" y="2271850"/>
            <a:chExt cx="42899" cy="109499"/>
          </a:xfrm>
        </p:grpSpPr>
        <p:cxnSp>
          <p:nvCxnSpPr>
            <p:cNvPr id="839" name="Shape 839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840" name="Shape 840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41" name="Shape 841"/>
          <p:cNvCxnSpPr/>
          <p:nvPr/>
        </p:nvCxnSpPr>
        <p:spPr>
          <a:xfrm>
            <a:off x="1183200" y="36676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842" name="Shape 8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9742" y="2793025"/>
            <a:ext cx="548699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Shape 8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3198" y="3676228"/>
            <a:ext cx="224124" cy="224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Shape 844"/>
          <p:cNvGrpSpPr/>
          <p:nvPr/>
        </p:nvGrpSpPr>
        <p:grpSpPr>
          <a:xfrm>
            <a:off x="7282345" y="1446525"/>
            <a:ext cx="700366" cy="467749"/>
            <a:chOff x="7282345" y="1446525"/>
            <a:chExt cx="700366" cy="467749"/>
          </a:xfrm>
        </p:grpSpPr>
        <p:grpSp>
          <p:nvGrpSpPr>
            <p:cNvPr id="845" name="Shape 845"/>
            <p:cNvGrpSpPr/>
            <p:nvPr/>
          </p:nvGrpSpPr>
          <p:grpSpPr>
            <a:xfrm>
              <a:off x="7282345" y="1446525"/>
              <a:ext cx="700366" cy="467749"/>
              <a:chOff x="7282345" y="1446525"/>
              <a:chExt cx="700366" cy="467749"/>
            </a:xfrm>
          </p:grpSpPr>
          <p:pic>
            <p:nvPicPr>
              <p:cNvPr id="846" name="Shape 846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681987" y="1446525"/>
                <a:ext cx="300724" cy="3007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47" name="Shape 847"/>
              <p:cNvGrpSpPr/>
              <p:nvPr/>
            </p:nvGrpSpPr>
            <p:grpSpPr>
              <a:xfrm>
                <a:off x="7282345" y="1520643"/>
                <a:ext cx="361465" cy="393630"/>
                <a:chOff x="7896150" y="571835"/>
                <a:chExt cx="751800" cy="818700"/>
              </a:xfrm>
            </p:grpSpPr>
            <p:pic>
              <p:nvPicPr>
                <p:cNvPr id="848" name="Shape 848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7896150" y="571835"/>
                  <a:ext cx="748146" cy="8032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849" name="Shape 849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7899803" y="587256"/>
                  <a:ext cx="748146" cy="8032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850" name="Shape 85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752096" y="1503250"/>
              <a:ext cx="153200" cy="15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1" name="Shape 851"/>
          <p:cNvSpPr txBox="1"/>
          <p:nvPr/>
        </p:nvSpPr>
        <p:spPr>
          <a:xfrm>
            <a:off x="1539275" y="2401575"/>
            <a:ext cx="1887899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</a:rPr>
              <a:t>{ Possible Break-in, Usually no battery }</a:t>
            </a:r>
          </a:p>
        </p:txBody>
      </p:sp>
      <p:sp>
        <p:nvSpPr>
          <p:cNvPr id="852" name="Shape 852"/>
          <p:cNvSpPr/>
          <p:nvPr/>
        </p:nvSpPr>
        <p:spPr>
          <a:xfrm>
            <a:off x="2878474" y="2858980"/>
            <a:ext cx="548699" cy="393600"/>
          </a:xfrm>
          <a:prstGeom prst="rightArrow">
            <a:avLst>
              <a:gd fmla="val 36246" name="adj1"/>
              <a:gd fmla="val 61458" name="adj2"/>
            </a:avLst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853" name="Shape 853"/>
          <p:cNvSpPr txBox="1"/>
          <p:nvPr/>
        </p:nvSpPr>
        <p:spPr>
          <a:xfrm>
            <a:off x="3430325" y="2798247"/>
            <a:ext cx="2523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</a:rPr>
              <a:t>{ Turn camera on }</a:t>
            </a: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Blackboard</a:t>
            </a:r>
          </a:p>
        </p:txBody>
      </p:sp>
      <p:sp>
        <p:nvSpPr>
          <p:cNvPr id="859" name="Shape 85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60" name="Shape 8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610" y="1240497"/>
            <a:ext cx="4948775" cy="333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Blackboard</a:t>
            </a:r>
          </a:p>
        </p:txBody>
      </p:sp>
      <p:sp>
        <p:nvSpPr>
          <p:cNvPr id="866" name="Shape 86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67" name="Shape 8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610" y="1240497"/>
            <a:ext cx="4948775" cy="3337549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Shape 868"/>
          <p:cNvSpPr/>
          <p:nvPr/>
        </p:nvSpPr>
        <p:spPr>
          <a:xfrm>
            <a:off x="5802075" y="1320449"/>
            <a:ext cx="1066799" cy="576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69" name="Shape 869"/>
          <p:cNvSpPr/>
          <p:nvPr/>
        </p:nvSpPr>
        <p:spPr>
          <a:xfrm>
            <a:off x="5808675" y="2198200"/>
            <a:ext cx="1066799" cy="576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0" name="Shape 870"/>
          <p:cNvSpPr/>
          <p:nvPr/>
        </p:nvSpPr>
        <p:spPr>
          <a:xfrm>
            <a:off x="5808675" y="3113025"/>
            <a:ext cx="1066799" cy="5898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Shape 8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3 DataSources</a:t>
            </a:r>
          </a:p>
        </p:txBody>
      </p:sp>
      <p:sp>
        <p:nvSpPr>
          <p:cNvPr id="876" name="Shape 87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877" name="Shape 877"/>
          <p:cNvSpPr txBox="1"/>
          <p:nvPr>
            <p:ph idx="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878" name="Shape 8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87" y="2437962"/>
            <a:ext cx="653350" cy="653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Shape 879"/>
          <p:cNvGrpSpPr/>
          <p:nvPr/>
        </p:nvGrpSpPr>
        <p:grpSpPr>
          <a:xfrm>
            <a:off x="3718025" y="2316875"/>
            <a:ext cx="1454100" cy="1464475"/>
            <a:chOff x="2164350" y="1962150"/>
            <a:chExt cx="1454100" cy="1464475"/>
          </a:xfrm>
        </p:grpSpPr>
        <p:pic>
          <p:nvPicPr>
            <p:cNvPr id="880" name="Shape 88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164350" y="19621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1" name="Shape 88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170058" y="2978200"/>
              <a:ext cx="287200" cy="28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2" name="Shape 88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008850" y="28170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83" name="Shape 883"/>
          <p:cNvCxnSpPr/>
          <p:nvPr/>
        </p:nvCxnSpPr>
        <p:spPr>
          <a:xfrm>
            <a:off x="8101910" y="1590747"/>
            <a:ext cx="0" cy="3086099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4" name="Shape 884"/>
          <p:cNvCxnSpPr/>
          <p:nvPr/>
        </p:nvCxnSpPr>
        <p:spPr>
          <a:xfrm>
            <a:off x="1184775" y="4669750"/>
            <a:ext cx="6931200" cy="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5" name="Shape 885"/>
          <p:cNvCxnSpPr/>
          <p:nvPr/>
        </p:nvCxnSpPr>
        <p:spPr>
          <a:xfrm>
            <a:off x="1183200" y="36676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86" name="Shape 886"/>
          <p:cNvCxnSpPr/>
          <p:nvPr/>
        </p:nvCxnSpPr>
        <p:spPr>
          <a:xfrm>
            <a:off x="1183200" y="14578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887" name="Shape 88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787" y="1446512"/>
            <a:ext cx="224125" cy="22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8" name="Shape 888"/>
          <p:cNvGrpSpPr/>
          <p:nvPr/>
        </p:nvGrpSpPr>
        <p:grpSpPr>
          <a:xfrm rot="5400000">
            <a:off x="4323526" y="1382750"/>
            <a:ext cx="42899" cy="109499"/>
            <a:chOff x="2131789" y="2271850"/>
            <a:chExt cx="42899" cy="109499"/>
          </a:xfrm>
        </p:grpSpPr>
        <p:cxnSp>
          <p:nvCxnSpPr>
            <p:cNvPr id="889" name="Shape 889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890" name="Shape 890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91" name="Shape 891"/>
          <p:cNvCxnSpPr/>
          <p:nvPr/>
        </p:nvCxnSpPr>
        <p:spPr>
          <a:xfrm>
            <a:off x="732562" y="19998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892" name="Shape 892"/>
          <p:cNvCxnSpPr/>
          <p:nvPr/>
        </p:nvCxnSpPr>
        <p:spPr>
          <a:xfrm flipH="1" rot="10800000">
            <a:off x="732562" y="36762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893" name="Shape 893"/>
          <p:cNvGrpSpPr/>
          <p:nvPr/>
        </p:nvGrpSpPr>
        <p:grpSpPr>
          <a:xfrm>
            <a:off x="1259645" y="1361768"/>
            <a:ext cx="361465" cy="393630"/>
            <a:chOff x="7896150" y="571835"/>
            <a:chExt cx="751800" cy="818700"/>
          </a:xfrm>
        </p:grpSpPr>
        <p:pic>
          <p:nvPicPr>
            <p:cNvPr id="894" name="Shape 89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896150" y="571835"/>
              <a:ext cx="748146" cy="8032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5" name="Shape 89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899803" y="587256"/>
              <a:ext cx="748146" cy="8032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96" name="Shape 89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83198" y="3676228"/>
            <a:ext cx="224124" cy="22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Shape 89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flipH="1">
            <a:off x="7557987" y="2009500"/>
            <a:ext cx="548700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Shape 898"/>
          <p:cNvSpPr/>
          <p:nvPr/>
        </p:nvSpPr>
        <p:spPr>
          <a:xfrm>
            <a:off x="7600350" y="2108600"/>
            <a:ext cx="73799" cy="142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99" name="Shape 899"/>
          <p:cNvSpPr txBox="1"/>
          <p:nvPr/>
        </p:nvSpPr>
        <p:spPr>
          <a:xfrm>
            <a:off x="1532400" y="3724600"/>
            <a:ext cx="19509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Presence: Off }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43600" y="2394250"/>
            <a:ext cx="19509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Door: Open }</a:t>
            </a:r>
          </a:p>
        </p:txBody>
      </p:sp>
      <p:sp>
        <p:nvSpPr>
          <p:cNvPr id="901" name="Shape 901"/>
          <p:cNvSpPr txBox="1"/>
          <p:nvPr/>
        </p:nvSpPr>
        <p:spPr>
          <a:xfrm>
            <a:off x="4639500" y="1320250"/>
            <a:ext cx="20436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Movement: ON }</a:t>
            </a:r>
          </a:p>
        </p:txBody>
      </p:sp>
      <p:sp>
        <p:nvSpPr>
          <p:cNvPr id="902" name="Shape 902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3"/>
                </a:solidFill>
              </a:rPr>
              <a:t>1 InformationSource</a:t>
            </a:r>
          </a:p>
        </p:txBody>
      </p:sp>
      <p:sp>
        <p:nvSpPr>
          <p:cNvPr id="908" name="Shape 90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09" name="Shape 9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587" y="2437962"/>
            <a:ext cx="653350" cy="653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0" name="Shape 910"/>
          <p:cNvCxnSpPr/>
          <p:nvPr/>
        </p:nvCxnSpPr>
        <p:spPr>
          <a:xfrm>
            <a:off x="8101910" y="1590747"/>
            <a:ext cx="0" cy="3086099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11" name="Shape 911"/>
          <p:cNvCxnSpPr/>
          <p:nvPr/>
        </p:nvCxnSpPr>
        <p:spPr>
          <a:xfrm>
            <a:off x="1184775" y="4669750"/>
            <a:ext cx="6931200" cy="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12" name="Shape 912"/>
          <p:cNvCxnSpPr/>
          <p:nvPr/>
        </p:nvCxnSpPr>
        <p:spPr>
          <a:xfrm>
            <a:off x="1183200" y="36676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13" name="Shape 913"/>
          <p:cNvCxnSpPr/>
          <p:nvPr/>
        </p:nvCxnSpPr>
        <p:spPr>
          <a:xfrm>
            <a:off x="1183200" y="14578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14" name="Shape 9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787" y="1446512"/>
            <a:ext cx="224125" cy="22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5" name="Shape 915"/>
          <p:cNvGrpSpPr/>
          <p:nvPr/>
        </p:nvGrpSpPr>
        <p:grpSpPr>
          <a:xfrm rot="5400000">
            <a:off x="4323526" y="1382750"/>
            <a:ext cx="42899" cy="109499"/>
            <a:chOff x="2131789" y="2271850"/>
            <a:chExt cx="42899" cy="109499"/>
          </a:xfrm>
        </p:grpSpPr>
        <p:cxnSp>
          <p:nvCxnSpPr>
            <p:cNvPr id="916" name="Shape 916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917" name="Shape 917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18" name="Shape 918"/>
          <p:cNvCxnSpPr/>
          <p:nvPr/>
        </p:nvCxnSpPr>
        <p:spPr>
          <a:xfrm>
            <a:off x="732562" y="19998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19" name="Shape 919"/>
          <p:cNvCxnSpPr/>
          <p:nvPr/>
        </p:nvCxnSpPr>
        <p:spPr>
          <a:xfrm flipH="1" rot="10800000">
            <a:off x="732562" y="3676212"/>
            <a:ext cx="457200" cy="45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grpSp>
        <p:nvGrpSpPr>
          <p:cNvPr id="920" name="Shape 920"/>
          <p:cNvGrpSpPr/>
          <p:nvPr/>
        </p:nvGrpSpPr>
        <p:grpSpPr>
          <a:xfrm>
            <a:off x="4599920" y="1370191"/>
            <a:ext cx="499632" cy="498233"/>
            <a:chOff x="4824895" y="1215266"/>
            <a:chExt cx="499632" cy="498233"/>
          </a:xfrm>
        </p:grpSpPr>
        <p:pic>
          <p:nvPicPr>
            <p:cNvPr id="921" name="Shape 9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8103" y="1215266"/>
              <a:ext cx="276424" cy="276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2" name="Shape 922"/>
            <p:cNvGrpSpPr/>
            <p:nvPr/>
          </p:nvGrpSpPr>
          <p:grpSpPr>
            <a:xfrm>
              <a:off x="4824895" y="1319868"/>
              <a:ext cx="361465" cy="393630"/>
              <a:chOff x="7896150" y="571835"/>
              <a:chExt cx="751800" cy="818700"/>
            </a:xfrm>
          </p:grpSpPr>
          <p:pic>
            <p:nvPicPr>
              <p:cNvPr id="923" name="Shape 923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4" name="Shape 92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925" name="Shape 925"/>
          <p:cNvGrpSpPr/>
          <p:nvPr/>
        </p:nvGrpSpPr>
        <p:grpSpPr>
          <a:xfrm>
            <a:off x="1287720" y="2032541"/>
            <a:ext cx="499632" cy="498233"/>
            <a:chOff x="4824895" y="1215266"/>
            <a:chExt cx="499632" cy="498233"/>
          </a:xfrm>
        </p:grpSpPr>
        <p:pic>
          <p:nvPicPr>
            <p:cNvPr id="926" name="Shape 9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8103" y="1215266"/>
              <a:ext cx="276424" cy="276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27" name="Shape 927"/>
            <p:cNvGrpSpPr/>
            <p:nvPr/>
          </p:nvGrpSpPr>
          <p:grpSpPr>
            <a:xfrm>
              <a:off x="4824895" y="1319868"/>
              <a:ext cx="361465" cy="393630"/>
              <a:chOff x="7896150" y="571835"/>
              <a:chExt cx="751800" cy="818700"/>
            </a:xfrm>
          </p:grpSpPr>
          <p:pic>
            <p:nvPicPr>
              <p:cNvPr id="928" name="Shape 928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29" name="Shape 929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30" name="Shape 9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3198" y="3676228"/>
            <a:ext cx="224124" cy="224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1" name="Shape 931"/>
          <p:cNvGrpSpPr/>
          <p:nvPr/>
        </p:nvGrpSpPr>
        <p:grpSpPr>
          <a:xfrm>
            <a:off x="1429239" y="3631416"/>
            <a:ext cx="499632" cy="498233"/>
            <a:chOff x="4824895" y="1215266"/>
            <a:chExt cx="499632" cy="498233"/>
          </a:xfrm>
        </p:grpSpPr>
        <p:pic>
          <p:nvPicPr>
            <p:cNvPr id="932" name="Shape 9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048103" y="1215266"/>
              <a:ext cx="276424" cy="2764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33" name="Shape 933"/>
            <p:cNvGrpSpPr/>
            <p:nvPr/>
          </p:nvGrpSpPr>
          <p:grpSpPr>
            <a:xfrm>
              <a:off x="4824895" y="1319868"/>
              <a:ext cx="361465" cy="393630"/>
              <a:chOff x="7896150" y="571835"/>
              <a:chExt cx="751800" cy="818700"/>
            </a:xfrm>
          </p:grpSpPr>
          <p:pic>
            <p:nvPicPr>
              <p:cNvPr id="934" name="Shape 93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35" name="Shape 935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936" name="Shape 9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557987" y="2009500"/>
            <a:ext cx="548700" cy="548699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Shape 937"/>
          <p:cNvSpPr/>
          <p:nvPr/>
        </p:nvSpPr>
        <p:spPr>
          <a:xfrm>
            <a:off x="7600350" y="2108600"/>
            <a:ext cx="73799" cy="142200"/>
          </a:xfrm>
          <a:prstGeom prst="ellipse">
            <a:avLst/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38" name="Shape 938"/>
          <p:cNvSpPr txBox="1"/>
          <p:nvPr/>
        </p:nvSpPr>
        <p:spPr>
          <a:xfrm>
            <a:off x="2148875" y="2401575"/>
            <a:ext cx="1887899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</a:rPr>
              <a:t>{ Presence: Off,</a:t>
            </a:r>
            <a:br>
              <a:rPr lang="en" sz="1800">
                <a:solidFill>
                  <a:schemeClr val="accent3"/>
                </a:solidFill>
              </a:rPr>
            </a:br>
            <a:r>
              <a:rPr lang="en" sz="1800">
                <a:solidFill>
                  <a:schemeClr val="accent3"/>
                </a:solidFill>
              </a:rPr>
              <a:t>Door: Opened,</a:t>
            </a:r>
            <a:br>
              <a:rPr lang="en" sz="1800">
                <a:solidFill>
                  <a:schemeClr val="accent3"/>
                </a:solidFill>
              </a:rPr>
            </a:br>
            <a:r>
              <a:rPr lang="en" sz="1800">
                <a:solidFill>
                  <a:schemeClr val="accent3"/>
                </a:solidFill>
              </a:rPr>
              <a:t>Movement: ON }</a:t>
            </a:r>
          </a:p>
        </p:txBody>
      </p:sp>
      <p:sp>
        <p:nvSpPr>
          <p:cNvPr id="939" name="Shape 939"/>
          <p:cNvSpPr/>
          <p:nvPr/>
        </p:nvSpPr>
        <p:spPr>
          <a:xfrm>
            <a:off x="3923524" y="2705230"/>
            <a:ext cx="548699" cy="393600"/>
          </a:xfrm>
          <a:prstGeom prst="rightArrow">
            <a:avLst>
              <a:gd fmla="val 36246" name="adj1"/>
              <a:gd fmla="val 61458" name="adj2"/>
            </a:avLst>
          </a:pr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940" name="Shape 940"/>
          <p:cNvSpPr txBox="1"/>
          <p:nvPr/>
        </p:nvSpPr>
        <p:spPr>
          <a:xfrm>
            <a:off x="4571500" y="2609850"/>
            <a:ext cx="2523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</a:rPr>
              <a:t>{ Possible Break-in }</a:t>
            </a:r>
          </a:p>
        </p:txBody>
      </p:sp>
      <p:sp>
        <p:nvSpPr>
          <p:cNvPr id="941" name="Shape 941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accent6"/>
                </a:solidFill>
              </a:rPr>
              <a:t>1 KnowledgeSource</a:t>
            </a:r>
          </a:p>
        </p:txBody>
      </p:sp>
      <p:sp>
        <p:nvSpPr>
          <p:cNvPr id="947" name="Shape 94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48" name="Shape 948"/>
          <p:cNvSpPr txBox="1"/>
          <p:nvPr>
            <p:ph idx="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49" name="Shape 949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  <p:cxnSp>
        <p:nvCxnSpPr>
          <p:cNvPr id="950" name="Shape 950"/>
          <p:cNvCxnSpPr/>
          <p:nvPr/>
        </p:nvCxnSpPr>
        <p:spPr>
          <a:xfrm>
            <a:off x="1182009" y="1457866"/>
            <a:ext cx="1500" cy="22365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951" name="Shape 951"/>
          <p:cNvSpPr/>
          <p:nvPr/>
        </p:nvSpPr>
        <p:spPr>
          <a:xfrm>
            <a:off x="1086450" y="3028475"/>
            <a:ext cx="195299" cy="22409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952" name="Shape 952"/>
          <p:cNvGrpSpPr/>
          <p:nvPr/>
        </p:nvGrpSpPr>
        <p:grpSpPr>
          <a:xfrm>
            <a:off x="6103900" y="2139525"/>
            <a:ext cx="1454100" cy="1464475"/>
            <a:chOff x="2164350" y="1962150"/>
            <a:chExt cx="1454100" cy="1464475"/>
          </a:xfrm>
        </p:grpSpPr>
        <p:pic>
          <p:nvPicPr>
            <p:cNvPr id="953" name="Shape 95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64350" y="1962150"/>
              <a:ext cx="121920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Shape 95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70058" y="2978200"/>
              <a:ext cx="287200" cy="28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Shape 95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008850" y="2817025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56" name="Shape 9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557987" y="2009500"/>
            <a:ext cx="548700" cy="548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7" name="Shape 957"/>
          <p:cNvCxnSpPr/>
          <p:nvPr/>
        </p:nvCxnSpPr>
        <p:spPr>
          <a:xfrm>
            <a:off x="8101910" y="1590747"/>
            <a:ext cx="0" cy="3086099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958" name="Shape 958"/>
          <p:cNvCxnSpPr/>
          <p:nvPr/>
        </p:nvCxnSpPr>
        <p:spPr>
          <a:xfrm>
            <a:off x="1184775" y="4669750"/>
            <a:ext cx="6931200" cy="7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59" name="Shape 9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5787" y="1446512"/>
            <a:ext cx="224125" cy="2241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0" name="Shape 960"/>
          <p:cNvGrpSpPr/>
          <p:nvPr/>
        </p:nvGrpSpPr>
        <p:grpSpPr>
          <a:xfrm rot="5400000">
            <a:off x="4323526" y="1382750"/>
            <a:ext cx="42899" cy="109499"/>
            <a:chOff x="2131789" y="2271850"/>
            <a:chExt cx="42899" cy="109499"/>
          </a:xfrm>
        </p:grpSpPr>
        <p:cxnSp>
          <p:nvCxnSpPr>
            <p:cNvPr id="961" name="Shape 961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962" name="Shape 962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63" name="Shape 963"/>
          <p:cNvCxnSpPr/>
          <p:nvPr/>
        </p:nvCxnSpPr>
        <p:spPr>
          <a:xfrm>
            <a:off x="1183200" y="3667666"/>
            <a:ext cx="1800" cy="1009200"/>
          </a:xfrm>
          <a:prstGeom prst="straightConnector1">
            <a:avLst/>
          </a:prstGeom>
          <a:noFill/>
          <a:ln cap="flat" cmpd="sng" w="38100">
            <a:solidFill>
              <a:srgbClr val="D9EAD3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964" name="Shape 9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9742" y="2793025"/>
            <a:ext cx="548699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Shape 9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83198" y="3676228"/>
            <a:ext cx="224124" cy="2241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6" name="Shape 966"/>
          <p:cNvGrpSpPr/>
          <p:nvPr/>
        </p:nvGrpSpPr>
        <p:grpSpPr>
          <a:xfrm>
            <a:off x="7282345" y="1446525"/>
            <a:ext cx="700366" cy="467749"/>
            <a:chOff x="7282345" y="1446525"/>
            <a:chExt cx="700366" cy="467749"/>
          </a:xfrm>
        </p:grpSpPr>
        <p:grpSp>
          <p:nvGrpSpPr>
            <p:cNvPr id="967" name="Shape 967"/>
            <p:cNvGrpSpPr/>
            <p:nvPr/>
          </p:nvGrpSpPr>
          <p:grpSpPr>
            <a:xfrm>
              <a:off x="7282345" y="1446525"/>
              <a:ext cx="700366" cy="467749"/>
              <a:chOff x="7282345" y="1446525"/>
              <a:chExt cx="700366" cy="467749"/>
            </a:xfrm>
          </p:grpSpPr>
          <p:pic>
            <p:nvPicPr>
              <p:cNvPr id="968" name="Shape 968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681987" y="1446525"/>
                <a:ext cx="300724" cy="300724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969" name="Shape 969"/>
              <p:cNvGrpSpPr/>
              <p:nvPr/>
            </p:nvGrpSpPr>
            <p:grpSpPr>
              <a:xfrm>
                <a:off x="7282345" y="1520643"/>
                <a:ext cx="361465" cy="393630"/>
                <a:chOff x="7896150" y="571835"/>
                <a:chExt cx="751800" cy="818700"/>
              </a:xfrm>
            </p:grpSpPr>
            <p:pic>
              <p:nvPicPr>
                <p:cNvPr id="970" name="Shape 97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7896150" y="571835"/>
                  <a:ext cx="748146" cy="8032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971" name="Shape 971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7899803" y="587256"/>
                  <a:ext cx="748146" cy="8032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972" name="Shape 972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7752096" y="1503250"/>
              <a:ext cx="153200" cy="153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3" name="Shape 973"/>
          <p:cNvSpPr txBox="1"/>
          <p:nvPr/>
        </p:nvSpPr>
        <p:spPr>
          <a:xfrm>
            <a:off x="1539275" y="2401575"/>
            <a:ext cx="1887899" cy="10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</a:rPr>
              <a:t>{ Possible Break-in, Usually no battery }</a:t>
            </a:r>
          </a:p>
        </p:txBody>
      </p:sp>
      <p:sp>
        <p:nvSpPr>
          <p:cNvPr id="974" name="Shape 974"/>
          <p:cNvSpPr/>
          <p:nvPr/>
        </p:nvSpPr>
        <p:spPr>
          <a:xfrm>
            <a:off x="2878474" y="2858980"/>
            <a:ext cx="548699" cy="393600"/>
          </a:xfrm>
          <a:prstGeom prst="rightArrow">
            <a:avLst>
              <a:gd fmla="val 36246" name="adj1"/>
              <a:gd fmla="val 61458" name="adj2"/>
            </a:avLst>
          </a:prstGeom>
          <a:solidFill>
            <a:schemeClr val="accent6"/>
          </a:solidFill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93C47D"/>
              </a:solidFill>
            </a:endParaRPr>
          </a:p>
        </p:txBody>
      </p:sp>
      <p:sp>
        <p:nvSpPr>
          <p:cNvPr id="975" name="Shape 975"/>
          <p:cNvSpPr txBox="1"/>
          <p:nvPr/>
        </p:nvSpPr>
        <p:spPr>
          <a:xfrm>
            <a:off x="3430325" y="2798247"/>
            <a:ext cx="25230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</a:rPr>
              <a:t>{ Turn camera on }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Blackboard</a:t>
            </a:r>
          </a:p>
        </p:txBody>
      </p:sp>
      <p:sp>
        <p:nvSpPr>
          <p:cNvPr id="981" name="Shape 98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82" name="Shape 9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7610" y="1240497"/>
            <a:ext cx="4948775" cy="3337549"/>
          </a:xfrm>
          <a:prstGeom prst="rect">
            <a:avLst/>
          </a:prstGeom>
          <a:noFill/>
          <a:ln>
            <a:noFill/>
          </a:ln>
        </p:spPr>
      </p:pic>
      <p:sp>
        <p:nvSpPr>
          <p:cNvPr id="983" name="Shape 983"/>
          <p:cNvSpPr/>
          <p:nvPr/>
        </p:nvSpPr>
        <p:spPr>
          <a:xfrm>
            <a:off x="1528750" y="2808975"/>
            <a:ext cx="602400" cy="4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4" name="Shape 984"/>
          <p:cNvSpPr/>
          <p:nvPr/>
        </p:nvSpPr>
        <p:spPr>
          <a:xfrm>
            <a:off x="5802075" y="1320449"/>
            <a:ext cx="1066799" cy="5763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5" name="Shape 985"/>
          <p:cNvSpPr/>
          <p:nvPr/>
        </p:nvSpPr>
        <p:spPr>
          <a:xfrm>
            <a:off x="5808675" y="2198200"/>
            <a:ext cx="1066799" cy="5763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86" name="Shape 986"/>
          <p:cNvSpPr/>
          <p:nvPr/>
        </p:nvSpPr>
        <p:spPr>
          <a:xfrm>
            <a:off x="5808675" y="3113025"/>
            <a:ext cx="1066799" cy="5898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Shape 9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the Blackboard</a:t>
            </a:r>
          </a:p>
        </p:txBody>
      </p:sp>
      <p:sp>
        <p:nvSpPr>
          <p:cNvPr id="992" name="Shape 99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993" name="Shape 993"/>
          <p:cNvSpPr txBox="1"/>
          <p:nvPr/>
        </p:nvSpPr>
        <p:spPr>
          <a:xfrm>
            <a:off x="537896" y="2409600"/>
            <a:ext cx="19509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Presence: Off }</a:t>
            </a:r>
          </a:p>
        </p:txBody>
      </p:sp>
      <p:sp>
        <p:nvSpPr>
          <p:cNvPr id="994" name="Shape 994"/>
          <p:cNvSpPr txBox="1"/>
          <p:nvPr/>
        </p:nvSpPr>
        <p:spPr>
          <a:xfrm>
            <a:off x="529200" y="1956000"/>
            <a:ext cx="19509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Door: Open }</a:t>
            </a:r>
          </a:p>
        </p:txBody>
      </p:sp>
      <p:sp>
        <p:nvSpPr>
          <p:cNvPr id="995" name="Shape 995"/>
          <p:cNvSpPr txBox="1"/>
          <p:nvPr/>
        </p:nvSpPr>
        <p:spPr>
          <a:xfrm>
            <a:off x="529200" y="1479300"/>
            <a:ext cx="20436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Movement: ON }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535300" y="2922100"/>
            <a:ext cx="51171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</a:rPr>
              <a:t>{ Presence: Off, Door: Opened, Movement: ON }</a:t>
            </a:r>
          </a:p>
        </p:txBody>
      </p:sp>
      <p:sp>
        <p:nvSpPr>
          <p:cNvPr id="997" name="Shape 997"/>
          <p:cNvSpPr txBox="1"/>
          <p:nvPr/>
        </p:nvSpPr>
        <p:spPr>
          <a:xfrm>
            <a:off x="561638" y="3434600"/>
            <a:ext cx="60096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</a:rPr>
              <a:t>{ Possible Break-in, Usually no battery }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Shape 10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772" y="1460772"/>
            <a:ext cx="4698449" cy="3241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Shape 100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Blackboard… with a twist</a:t>
            </a:r>
          </a:p>
        </p:txBody>
      </p:sp>
      <p:sp>
        <p:nvSpPr>
          <p:cNvPr id="1004" name="Shape 100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05" name="Shape 1005"/>
          <p:cNvSpPr/>
          <p:nvPr/>
        </p:nvSpPr>
        <p:spPr>
          <a:xfrm>
            <a:off x="1681150" y="3053529"/>
            <a:ext cx="602400" cy="4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Shape 10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State machine - Threat Level</a:t>
            </a:r>
          </a:p>
        </p:txBody>
      </p:sp>
      <p:sp>
        <p:nvSpPr>
          <p:cNvPr id="1011" name="Shape 101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12" name="Shape 10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837" y="1425400"/>
            <a:ext cx="5020324" cy="339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iOSPraktikum WS2014</a:t>
            </a:r>
          </a:p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875" y="1908712"/>
            <a:ext cx="171450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0175" y="2042000"/>
            <a:ext cx="2574172" cy="14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Shape 10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the Blackboard</a:t>
            </a:r>
          </a:p>
        </p:txBody>
      </p:sp>
      <p:sp>
        <p:nvSpPr>
          <p:cNvPr id="1018" name="Shape 101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19" name="Shape 1019"/>
          <p:cNvSpPr txBox="1"/>
          <p:nvPr/>
        </p:nvSpPr>
        <p:spPr>
          <a:xfrm>
            <a:off x="1376096" y="2409600"/>
            <a:ext cx="19509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Presence: Off }</a:t>
            </a:r>
          </a:p>
        </p:txBody>
      </p:sp>
      <p:sp>
        <p:nvSpPr>
          <p:cNvPr id="1020" name="Shape 1020"/>
          <p:cNvSpPr txBox="1"/>
          <p:nvPr/>
        </p:nvSpPr>
        <p:spPr>
          <a:xfrm>
            <a:off x="1367400" y="1956000"/>
            <a:ext cx="19509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Door: Open }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1367400" y="1479300"/>
            <a:ext cx="20436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Movement: ON }</a:t>
            </a:r>
          </a:p>
        </p:txBody>
      </p:sp>
      <p:sp>
        <p:nvSpPr>
          <p:cNvPr id="1022" name="Shape 1022"/>
          <p:cNvSpPr txBox="1"/>
          <p:nvPr/>
        </p:nvSpPr>
        <p:spPr>
          <a:xfrm>
            <a:off x="1373500" y="2922100"/>
            <a:ext cx="51171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</a:rPr>
              <a:t>{ Presence: Off, Door: Opened, Movement: ON }</a:t>
            </a:r>
          </a:p>
        </p:txBody>
      </p:sp>
      <p:sp>
        <p:nvSpPr>
          <p:cNvPr id="1023" name="Shape 1023"/>
          <p:cNvSpPr txBox="1"/>
          <p:nvPr/>
        </p:nvSpPr>
        <p:spPr>
          <a:xfrm>
            <a:off x="1399838" y="3434600"/>
            <a:ext cx="60096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</a:rPr>
              <a:t>{ Possible Break-in, Usually no battery }</a:t>
            </a:r>
          </a:p>
        </p:txBody>
      </p:sp>
      <p:sp>
        <p:nvSpPr>
          <p:cNvPr id="1024" name="Shape 1024"/>
          <p:cNvSpPr txBox="1"/>
          <p:nvPr/>
        </p:nvSpPr>
        <p:spPr>
          <a:xfrm>
            <a:off x="1402107" y="4004576"/>
            <a:ext cx="4337699" cy="50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1800"/>
              <a:t>{Current Threat Level: Elevated }</a:t>
            </a:r>
          </a:p>
        </p:txBody>
      </p:sp>
      <p:sp>
        <p:nvSpPr>
          <p:cNvPr id="1025" name="Shape 1025"/>
          <p:cNvSpPr/>
          <p:nvPr/>
        </p:nvSpPr>
        <p:spPr>
          <a:xfrm>
            <a:off x="799700" y="4015200"/>
            <a:ext cx="602400" cy="481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Shape 10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the Blackboard</a:t>
            </a:r>
          </a:p>
        </p:txBody>
      </p:sp>
      <p:sp>
        <p:nvSpPr>
          <p:cNvPr id="1031" name="Shape 103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32" name="Shape 1032"/>
          <p:cNvSpPr txBox="1"/>
          <p:nvPr/>
        </p:nvSpPr>
        <p:spPr>
          <a:xfrm>
            <a:off x="537896" y="2409600"/>
            <a:ext cx="19509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Presence: Off }</a:t>
            </a:r>
          </a:p>
        </p:txBody>
      </p:sp>
      <p:sp>
        <p:nvSpPr>
          <p:cNvPr id="1033" name="Shape 1033"/>
          <p:cNvSpPr txBox="1"/>
          <p:nvPr/>
        </p:nvSpPr>
        <p:spPr>
          <a:xfrm>
            <a:off x="529200" y="1956000"/>
            <a:ext cx="19509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Door: Open }</a:t>
            </a:r>
          </a:p>
        </p:txBody>
      </p:sp>
      <p:sp>
        <p:nvSpPr>
          <p:cNvPr id="1034" name="Shape 1034"/>
          <p:cNvSpPr txBox="1"/>
          <p:nvPr/>
        </p:nvSpPr>
        <p:spPr>
          <a:xfrm>
            <a:off x="529200" y="1479300"/>
            <a:ext cx="20436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1"/>
                </a:solidFill>
              </a:rPr>
              <a:t>{ Movement: ON }</a:t>
            </a:r>
          </a:p>
        </p:txBody>
      </p:sp>
      <p:sp>
        <p:nvSpPr>
          <p:cNvPr id="1035" name="Shape 1035"/>
          <p:cNvSpPr txBox="1"/>
          <p:nvPr/>
        </p:nvSpPr>
        <p:spPr>
          <a:xfrm>
            <a:off x="535300" y="2922100"/>
            <a:ext cx="51171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3"/>
                </a:solidFill>
              </a:rPr>
              <a:t>{ Presence: Off, Door: Opened, Movement: ON }</a:t>
            </a:r>
          </a:p>
        </p:txBody>
      </p:sp>
      <p:sp>
        <p:nvSpPr>
          <p:cNvPr id="1036" name="Shape 1036"/>
          <p:cNvSpPr txBox="1"/>
          <p:nvPr/>
        </p:nvSpPr>
        <p:spPr>
          <a:xfrm>
            <a:off x="561638" y="3434600"/>
            <a:ext cx="60096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</a:rPr>
              <a:t>{ Possible Break-in, Usually no battery }</a:t>
            </a:r>
          </a:p>
        </p:txBody>
      </p:sp>
      <p:sp>
        <p:nvSpPr>
          <p:cNvPr id="1037" name="Shape 1037"/>
          <p:cNvSpPr txBox="1"/>
          <p:nvPr/>
        </p:nvSpPr>
        <p:spPr>
          <a:xfrm>
            <a:off x="563907" y="4004576"/>
            <a:ext cx="4337699" cy="506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{Current Threat Level: Elevated }</a:t>
            </a:r>
          </a:p>
        </p:txBody>
      </p:sp>
      <p:sp>
        <p:nvSpPr>
          <p:cNvPr id="1038" name="Shape 1038"/>
          <p:cNvSpPr txBox="1"/>
          <p:nvPr/>
        </p:nvSpPr>
        <p:spPr>
          <a:xfrm>
            <a:off x="6265600" y="2792425"/>
            <a:ext cx="2537699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chemeClr val="accent6"/>
                </a:solidFill>
              </a:rPr>
              <a:t>{ Turn camera on }</a:t>
            </a:r>
          </a:p>
        </p:txBody>
      </p:sp>
      <p:sp>
        <p:nvSpPr>
          <p:cNvPr id="1039" name="Shape 1039"/>
          <p:cNvSpPr/>
          <p:nvPr/>
        </p:nvSpPr>
        <p:spPr>
          <a:xfrm>
            <a:off x="5730900" y="1618225"/>
            <a:ext cx="203400" cy="298229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Demo</a:t>
            </a:r>
          </a:p>
        </p:txBody>
      </p:sp>
      <p:sp>
        <p:nvSpPr>
          <p:cNvPr id="1045" name="Shape 104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grpSp>
        <p:nvGrpSpPr>
          <p:cNvPr id="1046" name="Shape 1046"/>
          <p:cNvGrpSpPr/>
          <p:nvPr/>
        </p:nvGrpSpPr>
        <p:grpSpPr>
          <a:xfrm>
            <a:off x="3904445" y="2214001"/>
            <a:ext cx="1437679" cy="1488798"/>
            <a:chOff x="3904445" y="2214001"/>
            <a:chExt cx="1437679" cy="1488798"/>
          </a:xfrm>
        </p:grpSpPr>
        <p:grpSp>
          <p:nvGrpSpPr>
            <p:cNvPr id="1047" name="Shape 1047"/>
            <p:cNvGrpSpPr/>
            <p:nvPr/>
          </p:nvGrpSpPr>
          <p:grpSpPr>
            <a:xfrm>
              <a:off x="3904445" y="2214001"/>
              <a:ext cx="1335121" cy="1454011"/>
              <a:chOff x="6124875" y="3718510"/>
              <a:chExt cx="751800" cy="818700"/>
            </a:xfrm>
          </p:grpSpPr>
          <p:sp>
            <p:nvSpPr>
              <p:cNvPr id="1048" name="Shape 1048"/>
              <p:cNvSpPr/>
              <p:nvPr/>
            </p:nvSpPr>
            <p:spPr>
              <a:xfrm>
                <a:off x="6334399" y="4047450"/>
                <a:ext cx="336000" cy="160799"/>
              </a:xfrm>
              <a:prstGeom prst="rect">
                <a:avLst/>
              </a:prstGeom>
              <a:solidFill>
                <a:schemeClr val="lt1"/>
              </a:solidFill>
              <a:ln cap="flat" cmpd="sng" w="19050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  <p:txBody>
              <a:bodyPr anchorCtr="0" anchor="ctr" bIns="91425" lIns="91425" rIns="91425" tIns="91425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49" name="Shape 1049"/>
              <p:cNvGrpSpPr/>
              <p:nvPr/>
            </p:nvGrpSpPr>
            <p:grpSpPr>
              <a:xfrm>
                <a:off x="6124875" y="3718510"/>
                <a:ext cx="751800" cy="818700"/>
                <a:chOff x="7896150" y="571835"/>
                <a:chExt cx="751800" cy="818700"/>
              </a:xfrm>
            </p:grpSpPr>
            <p:pic>
              <p:nvPicPr>
                <p:cNvPr id="1050" name="Shape 105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7896150" y="571835"/>
                  <a:ext cx="748146" cy="8032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051" name="Shape 1051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>
                  <a:off x="7899803" y="587256"/>
                  <a:ext cx="748146" cy="80327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1052" name="Shape 10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>
              <a:off x="4540949" y="2901625"/>
              <a:ext cx="801175" cy="801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Shape 105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/>
              <a:t>Proposed Solution</a:t>
            </a:r>
          </a:p>
        </p:txBody>
      </p:sp>
      <p:sp>
        <p:nvSpPr>
          <p:cNvPr id="1058" name="Shape 105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Build an non-invasive, </a:t>
            </a:r>
            <a:r>
              <a:rPr lang="en">
                <a:solidFill>
                  <a:schemeClr val="accent4"/>
                </a:solidFill>
              </a:rPr>
              <a:t>extensible </a:t>
            </a:r>
            <a:r>
              <a:rPr lang="en">
                <a:solidFill>
                  <a:srgbClr val="000000"/>
                </a:solidFill>
              </a:rPr>
              <a:t>smart home system</a:t>
            </a:r>
            <a:r>
              <a:rPr lang="en"/>
              <a:t> </a:t>
            </a:r>
            <a:r>
              <a:rPr lang="en" u="sng">
                <a:solidFill>
                  <a:srgbClr val="6AA84F"/>
                </a:solidFill>
              </a:rPr>
              <a:t>based on network intrusion detection techniques.</a:t>
            </a:r>
          </a:p>
        </p:txBody>
      </p:sp>
      <p:sp>
        <p:nvSpPr>
          <p:cNvPr id="1059" name="Shape 105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Shape 10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Anomaly Detection</a:t>
            </a:r>
          </a:p>
        </p:txBody>
      </p:sp>
      <p:sp>
        <p:nvSpPr>
          <p:cNvPr id="1065" name="Shape 106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066" name="Shape 106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2097610" y="1240497"/>
            <a:ext cx="4948775" cy="3337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Shape 1067"/>
          <p:cNvPicPr preferRelativeResize="0"/>
          <p:nvPr/>
        </p:nvPicPr>
        <p:blipFill rotWithShape="1">
          <a:blip r:embed="rId4">
            <a:alphaModFix/>
          </a:blip>
          <a:srcRect b="0" l="3809" r="0" t="3072"/>
          <a:stretch/>
        </p:blipFill>
        <p:spPr>
          <a:xfrm>
            <a:off x="5795475" y="3080100"/>
            <a:ext cx="1250900" cy="794049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Shape 1068"/>
          <p:cNvSpPr/>
          <p:nvPr/>
        </p:nvSpPr>
        <p:spPr>
          <a:xfrm>
            <a:off x="5808675" y="3113025"/>
            <a:ext cx="1066799" cy="5898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Machine Learning</a:t>
            </a:r>
          </a:p>
        </p:txBody>
      </p:sp>
      <p:sp>
        <p:nvSpPr>
          <p:cNvPr id="1074" name="Shape 107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Preprocessing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When to training the model?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When to serve the model</a:t>
            </a:r>
          </a:p>
        </p:txBody>
      </p:sp>
      <p:sp>
        <p:nvSpPr>
          <p:cNvPr id="1075" name="Shape 107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Shape 108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Preprocessing</a:t>
            </a:r>
          </a:p>
        </p:txBody>
      </p:sp>
      <p:sp>
        <p:nvSpPr>
          <p:cNvPr id="1081" name="Shape 108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Common data model</a:t>
            </a:r>
          </a:p>
          <a:p>
            <a:pPr indent="-228600" lvl="0" marL="457200">
              <a:spcBef>
                <a:spcPts val="0"/>
              </a:spcBef>
              <a:buChar char="-"/>
            </a:pPr>
            <a:r>
              <a:rPr lang="en"/>
              <a:t>Further preprocessing may be done on Data Sources</a:t>
            </a:r>
          </a:p>
        </p:txBody>
      </p:sp>
      <p:sp>
        <p:nvSpPr>
          <p:cNvPr id="1082" name="Shape 108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Shape 10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When to train the model?</a:t>
            </a:r>
          </a:p>
        </p:txBody>
      </p:sp>
      <p:sp>
        <p:nvSpPr>
          <p:cNvPr id="1088" name="Shape 108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89" name="Shape 1089"/>
          <p:cNvSpPr/>
          <p:nvPr/>
        </p:nvSpPr>
        <p:spPr>
          <a:xfrm>
            <a:off x="3098700" y="2196125"/>
            <a:ext cx="5627700" cy="461099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Trained Model</a:t>
            </a:r>
          </a:p>
        </p:txBody>
      </p:sp>
      <p:cxnSp>
        <p:nvCxnSpPr>
          <p:cNvPr id="1090" name="Shape 1090"/>
          <p:cNvCxnSpPr/>
          <p:nvPr/>
        </p:nvCxnSpPr>
        <p:spPr>
          <a:xfrm>
            <a:off x="467600" y="2963750"/>
            <a:ext cx="8258699" cy="6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091" name="Shape 1091"/>
          <p:cNvSpPr txBox="1"/>
          <p:nvPr/>
        </p:nvSpPr>
        <p:spPr>
          <a:xfrm>
            <a:off x="4244700" y="3023025"/>
            <a:ext cx="654899" cy="44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Time</a:t>
            </a:r>
          </a:p>
        </p:txBody>
      </p:sp>
      <p:sp>
        <p:nvSpPr>
          <p:cNvPr id="1092" name="Shape 1092"/>
          <p:cNvSpPr/>
          <p:nvPr/>
        </p:nvSpPr>
        <p:spPr>
          <a:xfrm>
            <a:off x="467600" y="2196125"/>
            <a:ext cx="2574899" cy="461099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Training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Shape 109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to train the model?</a:t>
            </a:r>
          </a:p>
        </p:txBody>
      </p:sp>
      <p:sp>
        <p:nvSpPr>
          <p:cNvPr id="1098" name="Shape 109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099" name="Shape 1099"/>
          <p:cNvSpPr/>
          <p:nvPr/>
        </p:nvSpPr>
        <p:spPr>
          <a:xfrm>
            <a:off x="3098700" y="2196125"/>
            <a:ext cx="5627700" cy="461099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Trained Model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467600" y="2963750"/>
            <a:ext cx="8258699" cy="6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01" name="Shape 1101"/>
          <p:cNvSpPr txBox="1"/>
          <p:nvPr/>
        </p:nvSpPr>
        <p:spPr>
          <a:xfrm>
            <a:off x="4244700" y="3023025"/>
            <a:ext cx="654899" cy="44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</a:t>
            </a:r>
          </a:p>
        </p:txBody>
      </p:sp>
      <p:sp>
        <p:nvSpPr>
          <p:cNvPr id="1102" name="Shape 1102"/>
          <p:cNvSpPr/>
          <p:nvPr/>
        </p:nvSpPr>
        <p:spPr>
          <a:xfrm>
            <a:off x="467600" y="2196125"/>
            <a:ext cx="2574899" cy="461099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Training</a:t>
            </a:r>
          </a:p>
        </p:txBody>
      </p:sp>
      <p:sp>
        <p:nvSpPr>
          <p:cNvPr id="1103" name="Shape 1103"/>
          <p:cNvSpPr/>
          <p:nvPr/>
        </p:nvSpPr>
        <p:spPr>
          <a:xfrm rot="-5400000">
            <a:off x="1659649" y="719525"/>
            <a:ext cx="204000" cy="258809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4" name="Shape 1104"/>
          <p:cNvSpPr/>
          <p:nvPr/>
        </p:nvSpPr>
        <p:spPr>
          <a:xfrm rot="-5400000">
            <a:off x="4415750" y="630424"/>
            <a:ext cx="204000" cy="2766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5" name="Shape 1105"/>
          <p:cNvSpPr/>
          <p:nvPr/>
        </p:nvSpPr>
        <p:spPr>
          <a:xfrm rot="-5400000">
            <a:off x="7215374" y="636575"/>
            <a:ext cx="204000" cy="275399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06" name="Shape 1106"/>
          <p:cNvGrpSpPr/>
          <p:nvPr/>
        </p:nvGrpSpPr>
        <p:grpSpPr>
          <a:xfrm>
            <a:off x="773750" y="1376675"/>
            <a:ext cx="1962600" cy="506137"/>
            <a:chOff x="4550775" y="4287350"/>
            <a:chExt cx="1962600" cy="506137"/>
          </a:xfrm>
        </p:grpSpPr>
        <p:sp>
          <p:nvSpPr>
            <p:cNvPr id="1107" name="Shape 1107"/>
            <p:cNvSpPr/>
            <p:nvPr/>
          </p:nvSpPr>
          <p:spPr>
            <a:xfrm>
              <a:off x="4550775" y="4287350"/>
              <a:ext cx="1962600" cy="506099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08" name="Shape 110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5862" y="4336512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9" name="Shape 1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4462" y="4399887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0" name="Shape 111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1738" y="4325246"/>
              <a:ext cx="442500" cy="44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Shape 111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14737" y="4287350"/>
              <a:ext cx="491925" cy="491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2" name="Shape 1112"/>
          <p:cNvGrpSpPr/>
          <p:nvPr/>
        </p:nvGrpSpPr>
        <p:grpSpPr>
          <a:xfrm>
            <a:off x="3536450" y="1331247"/>
            <a:ext cx="1962600" cy="506137"/>
            <a:chOff x="4550775" y="4287350"/>
            <a:chExt cx="1962600" cy="506137"/>
          </a:xfrm>
        </p:grpSpPr>
        <p:sp>
          <p:nvSpPr>
            <p:cNvPr id="1113" name="Shape 1113"/>
            <p:cNvSpPr/>
            <p:nvPr/>
          </p:nvSpPr>
          <p:spPr>
            <a:xfrm>
              <a:off x="4550775" y="4287350"/>
              <a:ext cx="1962600" cy="506099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14" name="Shape 11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5862" y="4336512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5" name="Shape 11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4462" y="4399887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6" name="Shape 11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1738" y="4325246"/>
              <a:ext cx="442500" cy="44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7" name="Shape 11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14737" y="4287350"/>
              <a:ext cx="491925" cy="491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8" name="Shape 1118"/>
          <p:cNvGrpSpPr/>
          <p:nvPr/>
        </p:nvGrpSpPr>
        <p:grpSpPr>
          <a:xfrm>
            <a:off x="6336075" y="1383450"/>
            <a:ext cx="1962600" cy="506137"/>
            <a:chOff x="4550775" y="4287350"/>
            <a:chExt cx="1962600" cy="506137"/>
          </a:xfrm>
        </p:grpSpPr>
        <p:sp>
          <p:nvSpPr>
            <p:cNvPr id="1119" name="Shape 1119"/>
            <p:cNvSpPr/>
            <p:nvPr/>
          </p:nvSpPr>
          <p:spPr>
            <a:xfrm>
              <a:off x="4550775" y="4287350"/>
              <a:ext cx="1962600" cy="506099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20" name="Shape 11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5862" y="4336512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1" name="Shape 11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4462" y="4399887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2" name="Shape 11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1738" y="4325246"/>
              <a:ext cx="442500" cy="44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3" name="Shape 11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14737" y="4287350"/>
              <a:ext cx="491925" cy="4919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Shape 11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to train the model?</a:t>
            </a:r>
          </a:p>
        </p:txBody>
      </p:sp>
      <p:sp>
        <p:nvSpPr>
          <p:cNvPr id="1129" name="Shape 112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30" name="Shape 1130"/>
          <p:cNvSpPr/>
          <p:nvPr/>
        </p:nvSpPr>
        <p:spPr>
          <a:xfrm>
            <a:off x="3098700" y="2196125"/>
            <a:ext cx="5627700" cy="461099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Trained Model</a:t>
            </a:r>
          </a:p>
        </p:txBody>
      </p:sp>
      <p:cxnSp>
        <p:nvCxnSpPr>
          <p:cNvPr id="1131" name="Shape 1131"/>
          <p:cNvCxnSpPr/>
          <p:nvPr/>
        </p:nvCxnSpPr>
        <p:spPr>
          <a:xfrm>
            <a:off x="467600" y="2963750"/>
            <a:ext cx="8258699" cy="6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32" name="Shape 1132"/>
          <p:cNvSpPr txBox="1"/>
          <p:nvPr/>
        </p:nvSpPr>
        <p:spPr>
          <a:xfrm>
            <a:off x="4244700" y="3023025"/>
            <a:ext cx="654899" cy="44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</a:t>
            </a:r>
          </a:p>
        </p:txBody>
      </p:sp>
      <p:sp>
        <p:nvSpPr>
          <p:cNvPr id="1133" name="Shape 1133"/>
          <p:cNvSpPr/>
          <p:nvPr/>
        </p:nvSpPr>
        <p:spPr>
          <a:xfrm>
            <a:off x="467600" y="2196125"/>
            <a:ext cx="2574899" cy="461099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Training</a:t>
            </a:r>
          </a:p>
        </p:txBody>
      </p:sp>
      <p:sp>
        <p:nvSpPr>
          <p:cNvPr id="1134" name="Shape 1134"/>
          <p:cNvSpPr/>
          <p:nvPr/>
        </p:nvSpPr>
        <p:spPr>
          <a:xfrm rot="-5400000">
            <a:off x="1659649" y="719525"/>
            <a:ext cx="204000" cy="258809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5" name="Shape 1135"/>
          <p:cNvSpPr/>
          <p:nvPr/>
        </p:nvSpPr>
        <p:spPr>
          <a:xfrm rot="-5400000">
            <a:off x="4415750" y="630424"/>
            <a:ext cx="204000" cy="27663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6" name="Shape 1136"/>
          <p:cNvSpPr/>
          <p:nvPr/>
        </p:nvSpPr>
        <p:spPr>
          <a:xfrm rot="-5400000">
            <a:off x="7215374" y="636575"/>
            <a:ext cx="204000" cy="275399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1137" name="Shape 1137"/>
          <p:cNvGrpSpPr/>
          <p:nvPr/>
        </p:nvGrpSpPr>
        <p:grpSpPr>
          <a:xfrm>
            <a:off x="773750" y="1376675"/>
            <a:ext cx="1962600" cy="506137"/>
            <a:chOff x="4550775" y="4287350"/>
            <a:chExt cx="1962600" cy="506137"/>
          </a:xfrm>
        </p:grpSpPr>
        <p:sp>
          <p:nvSpPr>
            <p:cNvPr id="1138" name="Shape 1138"/>
            <p:cNvSpPr/>
            <p:nvPr/>
          </p:nvSpPr>
          <p:spPr>
            <a:xfrm>
              <a:off x="4550775" y="4287350"/>
              <a:ext cx="1962600" cy="506099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39" name="Shape 11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5862" y="4336512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0" name="Shape 114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4462" y="4399887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Shape 114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1738" y="4325246"/>
              <a:ext cx="442500" cy="44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2" name="Shape 114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14737" y="4287350"/>
              <a:ext cx="491925" cy="491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3" name="Shape 1143"/>
          <p:cNvGrpSpPr/>
          <p:nvPr/>
        </p:nvGrpSpPr>
        <p:grpSpPr>
          <a:xfrm>
            <a:off x="3536450" y="1331247"/>
            <a:ext cx="1962600" cy="506137"/>
            <a:chOff x="4550775" y="4287350"/>
            <a:chExt cx="1962600" cy="506137"/>
          </a:xfrm>
        </p:grpSpPr>
        <p:sp>
          <p:nvSpPr>
            <p:cNvPr id="1144" name="Shape 1144"/>
            <p:cNvSpPr/>
            <p:nvPr/>
          </p:nvSpPr>
          <p:spPr>
            <a:xfrm>
              <a:off x="4550775" y="4287350"/>
              <a:ext cx="1962600" cy="506099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45" name="Shape 11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75862" y="4336512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Shape 11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44462" y="4399887"/>
              <a:ext cx="393600" cy="393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Shape 11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81738" y="4325246"/>
              <a:ext cx="442500" cy="44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8" name="Shape 114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14737" y="4287350"/>
              <a:ext cx="491925" cy="4919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49" name="Shape 1149"/>
          <p:cNvGrpSpPr/>
          <p:nvPr/>
        </p:nvGrpSpPr>
        <p:grpSpPr>
          <a:xfrm>
            <a:off x="6299150" y="1376700"/>
            <a:ext cx="1962600" cy="506099"/>
            <a:chOff x="1487300" y="3936425"/>
            <a:chExt cx="1962600" cy="506099"/>
          </a:xfrm>
        </p:grpSpPr>
        <p:sp>
          <p:nvSpPr>
            <p:cNvPr id="1150" name="Shape 1150"/>
            <p:cNvSpPr/>
            <p:nvPr/>
          </p:nvSpPr>
          <p:spPr>
            <a:xfrm>
              <a:off x="1487300" y="3936425"/>
              <a:ext cx="1962600" cy="506099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1151" name="Shape 115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894025" y="3968225"/>
              <a:ext cx="442500" cy="44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2" name="Shape 115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94300" y="3968225"/>
              <a:ext cx="442500" cy="442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3" name="Shape 115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020950" y="3968225"/>
              <a:ext cx="442500" cy="442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4" name="Shape 115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1578450" y="3968224"/>
              <a:ext cx="442499" cy="442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Proposed Solution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000000"/>
                </a:solidFill>
              </a:rPr>
              <a:t>Build an </a:t>
            </a:r>
            <a:r>
              <a:rPr lang="en"/>
              <a:t>non-invasive, </a:t>
            </a:r>
            <a:r>
              <a:rPr lang="en">
                <a:solidFill>
                  <a:srgbClr val="000000"/>
                </a:solidFill>
              </a:rPr>
              <a:t>extensible smart home system based on network intrusion detection techniques.</a:t>
            </a:r>
          </a:p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Shape 11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to train the model?</a:t>
            </a:r>
          </a:p>
        </p:txBody>
      </p:sp>
      <p:sp>
        <p:nvSpPr>
          <p:cNvPr id="1160" name="Shape 116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61" name="Shape 1161"/>
          <p:cNvSpPr/>
          <p:nvPr/>
        </p:nvSpPr>
        <p:spPr>
          <a:xfrm>
            <a:off x="3098700" y="2196125"/>
            <a:ext cx="2574899" cy="461099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Trained Model</a:t>
            </a:r>
          </a:p>
        </p:txBody>
      </p:sp>
      <p:cxnSp>
        <p:nvCxnSpPr>
          <p:cNvPr id="1162" name="Shape 1162"/>
          <p:cNvCxnSpPr/>
          <p:nvPr/>
        </p:nvCxnSpPr>
        <p:spPr>
          <a:xfrm>
            <a:off x="442650" y="3596082"/>
            <a:ext cx="8258699" cy="6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3" name="Shape 1163"/>
          <p:cNvSpPr txBox="1"/>
          <p:nvPr/>
        </p:nvSpPr>
        <p:spPr>
          <a:xfrm>
            <a:off x="4219750" y="3655357"/>
            <a:ext cx="654899" cy="44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</a:t>
            </a:r>
          </a:p>
        </p:txBody>
      </p:sp>
      <p:sp>
        <p:nvSpPr>
          <p:cNvPr id="1164" name="Shape 1164"/>
          <p:cNvSpPr/>
          <p:nvPr/>
        </p:nvSpPr>
        <p:spPr>
          <a:xfrm>
            <a:off x="467600" y="2196125"/>
            <a:ext cx="2574899" cy="461099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Training</a:t>
            </a:r>
          </a:p>
        </p:txBody>
      </p:sp>
      <p:sp>
        <p:nvSpPr>
          <p:cNvPr id="1165" name="Shape 1165"/>
          <p:cNvSpPr/>
          <p:nvPr/>
        </p:nvSpPr>
        <p:spPr>
          <a:xfrm>
            <a:off x="5735600" y="2729525"/>
            <a:ext cx="2574899" cy="461099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Trained Model</a:t>
            </a:r>
          </a:p>
        </p:txBody>
      </p:sp>
      <p:sp>
        <p:nvSpPr>
          <p:cNvPr id="1166" name="Shape 1166"/>
          <p:cNvSpPr/>
          <p:nvPr/>
        </p:nvSpPr>
        <p:spPr>
          <a:xfrm>
            <a:off x="3104500" y="2729525"/>
            <a:ext cx="2574899" cy="461099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Training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Shape 117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72" name="Shape 11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to train the model?</a:t>
            </a:r>
          </a:p>
        </p:txBody>
      </p:sp>
      <p:sp>
        <p:nvSpPr>
          <p:cNvPr id="1173" name="Shape 1173"/>
          <p:cNvSpPr/>
          <p:nvPr/>
        </p:nvSpPr>
        <p:spPr>
          <a:xfrm>
            <a:off x="2409634" y="1633285"/>
            <a:ext cx="2187900" cy="236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4" name="Shape 1174"/>
          <p:cNvSpPr/>
          <p:nvPr/>
        </p:nvSpPr>
        <p:spPr>
          <a:xfrm>
            <a:off x="442651" y="1633275"/>
            <a:ext cx="1919099" cy="236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5" name="Shape 1175"/>
          <p:cNvSpPr/>
          <p:nvPr/>
        </p:nvSpPr>
        <p:spPr>
          <a:xfrm>
            <a:off x="4650187" y="1906933"/>
            <a:ext cx="2187900" cy="236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6" name="Shape 1176"/>
          <p:cNvSpPr/>
          <p:nvPr/>
        </p:nvSpPr>
        <p:spPr>
          <a:xfrm>
            <a:off x="2414563" y="1906933"/>
            <a:ext cx="2187900" cy="236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7" name="Shape 1177"/>
          <p:cNvSpPr/>
          <p:nvPr/>
        </p:nvSpPr>
        <p:spPr>
          <a:xfrm>
            <a:off x="6885799" y="2187650"/>
            <a:ext cx="1796999" cy="236700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8" name="Shape 1178"/>
          <p:cNvSpPr/>
          <p:nvPr/>
        </p:nvSpPr>
        <p:spPr>
          <a:xfrm>
            <a:off x="4650173" y="2187651"/>
            <a:ext cx="2187900" cy="236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9" name="Shape 1179"/>
          <p:cNvSpPr/>
          <p:nvPr/>
        </p:nvSpPr>
        <p:spPr>
          <a:xfrm>
            <a:off x="6889847" y="2461299"/>
            <a:ext cx="1796999" cy="236700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180" name="Shape 1180"/>
          <p:cNvCxnSpPr/>
          <p:nvPr/>
        </p:nvCxnSpPr>
        <p:spPr>
          <a:xfrm>
            <a:off x="442650" y="3596082"/>
            <a:ext cx="8258699" cy="6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81" name="Shape 1181"/>
          <p:cNvSpPr txBox="1"/>
          <p:nvPr/>
        </p:nvSpPr>
        <p:spPr>
          <a:xfrm>
            <a:off x="4219750" y="3655357"/>
            <a:ext cx="654899" cy="44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Shape 1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to train the model?</a:t>
            </a:r>
          </a:p>
        </p:txBody>
      </p:sp>
      <p:sp>
        <p:nvSpPr>
          <p:cNvPr id="1187" name="Shape 118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188" name="Shape 1188"/>
          <p:cNvSpPr/>
          <p:nvPr/>
        </p:nvSpPr>
        <p:spPr>
          <a:xfrm>
            <a:off x="3098700" y="2196125"/>
            <a:ext cx="5627700" cy="461099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Trained Model</a:t>
            </a:r>
          </a:p>
        </p:txBody>
      </p:sp>
      <p:cxnSp>
        <p:nvCxnSpPr>
          <p:cNvPr id="1189" name="Shape 1189"/>
          <p:cNvCxnSpPr/>
          <p:nvPr/>
        </p:nvCxnSpPr>
        <p:spPr>
          <a:xfrm>
            <a:off x="467600" y="2963750"/>
            <a:ext cx="8258699" cy="6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90" name="Shape 1190"/>
          <p:cNvSpPr txBox="1"/>
          <p:nvPr/>
        </p:nvSpPr>
        <p:spPr>
          <a:xfrm>
            <a:off x="4244700" y="3023025"/>
            <a:ext cx="654899" cy="44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</a:t>
            </a:r>
          </a:p>
        </p:txBody>
      </p:sp>
      <p:sp>
        <p:nvSpPr>
          <p:cNvPr id="1191" name="Shape 1191"/>
          <p:cNvSpPr/>
          <p:nvPr/>
        </p:nvSpPr>
        <p:spPr>
          <a:xfrm>
            <a:off x="467600" y="2196125"/>
            <a:ext cx="2574899" cy="461099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Training</a:t>
            </a:r>
          </a:p>
        </p:txBody>
      </p:sp>
      <p:sp>
        <p:nvSpPr>
          <p:cNvPr id="1192" name="Shape 1192"/>
          <p:cNvSpPr/>
          <p:nvPr/>
        </p:nvSpPr>
        <p:spPr>
          <a:xfrm rot="-5400000">
            <a:off x="1659649" y="719525"/>
            <a:ext cx="204000" cy="2588099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3" name="Shape 1193"/>
          <p:cNvSpPr txBox="1"/>
          <p:nvPr/>
        </p:nvSpPr>
        <p:spPr>
          <a:xfrm>
            <a:off x="1007620" y="1593756"/>
            <a:ext cx="1771499" cy="44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No functionality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" name="Shape 11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to train the model?</a:t>
            </a:r>
          </a:p>
        </p:txBody>
      </p:sp>
      <p:sp>
        <p:nvSpPr>
          <p:cNvPr id="1199" name="Shape 119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00" name="Shape 1200"/>
          <p:cNvSpPr/>
          <p:nvPr/>
        </p:nvSpPr>
        <p:spPr>
          <a:xfrm>
            <a:off x="3098700" y="2196125"/>
            <a:ext cx="2574899" cy="461099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Trained Model</a:t>
            </a:r>
          </a:p>
        </p:txBody>
      </p:sp>
      <p:cxnSp>
        <p:nvCxnSpPr>
          <p:cNvPr id="1201" name="Shape 1201"/>
          <p:cNvCxnSpPr/>
          <p:nvPr/>
        </p:nvCxnSpPr>
        <p:spPr>
          <a:xfrm>
            <a:off x="442650" y="3596082"/>
            <a:ext cx="8258699" cy="6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02" name="Shape 1202"/>
          <p:cNvSpPr txBox="1"/>
          <p:nvPr/>
        </p:nvSpPr>
        <p:spPr>
          <a:xfrm>
            <a:off x="4219750" y="3655357"/>
            <a:ext cx="654899" cy="44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</a:t>
            </a:r>
          </a:p>
        </p:txBody>
      </p:sp>
      <p:sp>
        <p:nvSpPr>
          <p:cNvPr id="1203" name="Shape 1203"/>
          <p:cNvSpPr/>
          <p:nvPr/>
        </p:nvSpPr>
        <p:spPr>
          <a:xfrm>
            <a:off x="467600" y="2196125"/>
            <a:ext cx="2574899" cy="461099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Training</a:t>
            </a:r>
          </a:p>
        </p:txBody>
      </p:sp>
      <p:sp>
        <p:nvSpPr>
          <p:cNvPr id="1204" name="Shape 1204"/>
          <p:cNvSpPr/>
          <p:nvPr/>
        </p:nvSpPr>
        <p:spPr>
          <a:xfrm>
            <a:off x="5735600" y="2729525"/>
            <a:ext cx="2574899" cy="461099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Trained Model</a:t>
            </a:r>
          </a:p>
        </p:txBody>
      </p:sp>
      <p:sp>
        <p:nvSpPr>
          <p:cNvPr id="1205" name="Shape 1205"/>
          <p:cNvSpPr/>
          <p:nvPr/>
        </p:nvSpPr>
        <p:spPr>
          <a:xfrm>
            <a:off x="3104500" y="2729525"/>
            <a:ext cx="2574899" cy="461099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Training</a:t>
            </a:r>
          </a:p>
        </p:txBody>
      </p:sp>
      <p:sp>
        <p:nvSpPr>
          <p:cNvPr id="1206" name="Shape 1206"/>
          <p:cNvSpPr/>
          <p:nvPr/>
        </p:nvSpPr>
        <p:spPr>
          <a:xfrm>
            <a:off x="467600" y="2729525"/>
            <a:ext cx="2574899" cy="46109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???????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to train the model?</a:t>
            </a:r>
          </a:p>
        </p:txBody>
      </p:sp>
      <p:sp>
        <p:nvSpPr>
          <p:cNvPr id="1212" name="Shape 121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13" name="Shape 1213"/>
          <p:cNvSpPr/>
          <p:nvPr/>
        </p:nvSpPr>
        <p:spPr>
          <a:xfrm>
            <a:off x="3098700" y="2196125"/>
            <a:ext cx="2574899" cy="461099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Trained Model</a:t>
            </a:r>
          </a:p>
        </p:txBody>
      </p:sp>
      <p:cxnSp>
        <p:nvCxnSpPr>
          <p:cNvPr id="1214" name="Shape 1214"/>
          <p:cNvCxnSpPr/>
          <p:nvPr/>
        </p:nvCxnSpPr>
        <p:spPr>
          <a:xfrm>
            <a:off x="442650" y="3596082"/>
            <a:ext cx="8258699" cy="6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15" name="Shape 1215"/>
          <p:cNvSpPr txBox="1"/>
          <p:nvPr/>
        </p:nvSpPr>
        <p:spPr>
          <a:xfrm>
            <a:off x="4219750" y="3655357"/>
            <a:ext cx="654899" cy="442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Time</a:t>
            </a:r>
          </a:p>
        </p:txBody>
      </p:sp>
      <p:sp>
        <p:nvSpPr>
          <p:cNvPr id="1216" name="Shape 1216"/>
          <p:cNvSpPr/>
          <p:nvPr/>
        </p:nvSpPr>
        <p:spPr>
          <a:xfrm>
            <a:off x="467600" y="2196125"/>
            <a:ext cx="2574899" cy="461099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Training</a:t>
            </a:r>
          </a:p>
        </p:txBody>
      </p:sp>
      <p:sp>
        <p:nvSpPr>
          <p:cNvPr id="1217" name="Shape 1217"/>
          <p:cNvSpPr/>
          <p:nvPr/>
        </p:nvSpPr>
        <p:spPr>
          <a:xfrm>
            <a:off x="5735600" y="2729525"/>
            <a:ext cx="2574899" cy="461099"/>
          </a:xfrm>
          <a:prstGeom prst="rect">
            <a:avLst/>
          </a:prstGeom>
          <a:solidFill>
            <a:schemeClr val="accen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Trained Model</a:t>
            </a:r>
          </a:p>
        </p:txBody>
      </p:sp>
      <p:sp>
        <p:nvSpPr>
          <p:cNvPr id="1218" name="Shape 1218"/>
          <p:cNvSpPr/>
          <p:nvPr/>
        </p:nvSpPr>
        <p:spPr>
          <a:xfrm>
            <a:off x="3104500" y="2729525"/>
            <a:ext cx="2574899" cy="461099"/>
          </a:xfrm>
          <a:prstGeom prst="rect">
            <a:avLst/>
          </a:prstGeom>
          <a:solidFill>
            <a:schemeClr val="accent3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Training</a:t>
            </a:r>
          </a:p>
        </p:txBody>
      </p:sp>
      <p:sp>
        <p:nvSpPr>
          <p:cNvPr id="1219" name="Shape 1219"/>
          <p:cNvSpPr/>
          <p:nvPr/>
        </p:nvSpPr>
        <p:spPr>
          <a:xfrm>
            <a:off x="467600" y="2729525"/>
            <a:ext cx="2574899" cy="461099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434343"/>
                </a:solidFill>
              </a:rPr>
              <a:t>State-Machine Based</a:t>
            </a:r>
          </a:p>
        </p:txBody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Shape 12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Technologies Used</a:t>
            </a:r>
          </a:p>
        </p:txBody>
      </p:sp>
      <p:sp>
        <p:nvSpPr>
          <p:cNvPr id="1225" name="Shape 122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OpenHAB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Robot Operating System</a:t>
            </a:r>
          </a:p>
        </p:txBody>
      </p:sp>
      <p:sp>
        <p:nvSpPr>
          <p:cNvPr id="1226" name="Shape 12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Shape 12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Next steps</a:t>
            </a:r>
          </a:p>
        </p:txBody>
      </p:sp>
      <p:sp>
        <p:nvSpPr>
          <p:cNvPr id="1232" name="Shape 123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Finish model selection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Train and test model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Evaluate model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"/>
              <a:t>Finish document</a:t>
            </a:r>
          </a:p>
        </p:txBody>
      </p:sp>
      <p:sp>
        <p:nvSpPr>
          <p:cNvPr id="1233" name="Shape 123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Shape 1238"/>
          <p:cNvSpPr txBox="1"/>
          <p:nvPr>
            <p:ph type="title"/>
          </p:nvPr>
        </p:nvSpPr>
        <p:spPr>
          <a:xfrm>
            <a:off x="483550" y="21430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Thank you, and have a great vacation!</a:t>
            </a:r>
          </a:p>
        </p:txBody>
      </p:sp>
      <p:sp>
        <p:nvSpPr>
          <p:cNvPr id="1239" name="Shape 123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Shape 124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Backup Slides</a:t>
            </a:r>
          </a:p>
        </p:txBody>
      </p:sp>
      <p:sp>
        <p:nvSpPr>
          <p:cNvPr id="1245" name="Shape 124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46" name="Shape 124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Shape 12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OpenHAB</a:t>
            </a:r>
          </a:p>
        </p:txBody>
      </p:sp>
      <p:sp>
        <p:nvSpPr>
          <p:cNvPr id="1252" name="Shape 125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53" name="Shape 1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8827" y="1063375"/>
            <a:ext cx="4506350" cy="4044449"/>
          </a:xfrm>
          <a:prstGeom prst="rect">
            <a:avLst/>
          </a:prstGeom>
          <a:noFill/>
          <a:ln>
            <a:noFill/>
          </a:ln>
        </p:spPr>
      </p:pic>
      <p:sp>
        <p:nvSpPr>
          <p:cNvPr id="1254" name="Shape 1254"/>
          <p:cNvSpPr/>
          <p:nvPr/>
        </p:nvSpPr>
        <p:spPr>
          <a:xfrm>
            <a:off x="5894551" y="3590801"/>
            <a:ext cx="609599" cy="651299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5" name="Shape 12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5150" y="3692254"/>
            <a:ext cx="448400" cy="44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6" name="Shape 1256"/>
          <p:cNvCxnSpPr/>
          <p:nvPr/>
        </p:nvCxnSpPr>
        <p:spPr>
          <a:xfrm flipH="1" rot="10800000">
            <a:off x="6107506" y="2945052"/>
            <a:ext cx="599" cy="57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257" name="Shape 1257"/>
          <p:cNvCxnSpPr/>
          <p:nvPr/>
        </p:nvCxnSpPr>
        <p:spPr>
          <a:xfrm flipH="1">
            <a:off x="6293308" y="2962797"/>
            <a:ext cx="599" cy="570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Proposed Solution</a:t>
            </a:r>
          </a:p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4A86E8"/>
                </a:solidFill>
              </a:rPr>
              <a:t>Build an non-invasive, </a:t>
            </a:r>
            <a:r>
              <a:rPr lang="en">
                <a:solidFill>
                  <a:schemeClr val="accent4"/>
                </a:solidFill>
              </a:rPr>
              <a:t>extensible </a:t>
            </a:r>
            <a:r>
              <a:rPr lang="en">
                <a:solidFill>
                  <a:srgbClr val="000000"/>
                </a:solidFill>
              </a:rPr>
              <a:t>smart home system</a:t>
            </a:r>
            <a:r>
              <a:rPr lang="en"/>
              <a:t> </a:t>
            </a:r>
            <a:r>
              <a:rPr lang="en">
                <a:solidFill>
                  <a:srgbClr val="6AA84F"/>
                </a:solidFill>
              </a:rPr>
              <a:t>based on network intrusion detection techniques.</a:t>
            </a:r>
          </a:p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Shape 126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Component Diagram</a:t>
            </a:r>
          </a:p>
        </p:txBody>
      </p:sp>
      <p:sp>
        <p:nvSpPr>
          <p:cNvPr id="1263" name="Shape 1263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64" name="Shape 1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575" y="1645500"/>
            <a:ext cx="60007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Intrusion detection algorithms</a:t>
            </a:r>
          </a:p>
        </p:txBody>
      </p:sp>
      <p:sp>
        <p:nvSpPr>
          <p:cNvPr id="1270" name="Shape 127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1271" name="Shape 1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425" y="1135125"/>
            <a:ext cx="4616399" cy="368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Shape 1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425" y="1135125"/>
            <a:ext cx="4616399" cy="368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Shape 12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Intrusion detection algorithms</a:t>
            </a:r>
          </a:p>
        </p:txBody>
      </p:sp>
      <p:sp>
        <p:nvSpPr>
          <p:cNvPr id="1278" name="Shape 127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79" name="Shape 1279"/>
          <p:cNvSpPr/>
          <p:nvPr/>
        </p:nvSpPr>
        <p:spPr>
          <a:xfrm>
            <a:off x="5512427" y="2475725"/>
            <a:ext cx="680999" cy="1347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0" name="Shape 1280"/>
          <p:cNvSpPr/>
          <p:nvPr/>
        </p:nvSpPr>
        <p:spPr>
          <a:xfrm>
            <a:off x="5305110" y="3499958"/>
            <a:ext cx="680999" cy="1347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81" name="Shape 1281"/>
          <p:cNvSpPr/>
          <p:nvPr/>
        </p:nvSpPr>
        <p:spPr>
          <a:xfrm>
            <a:off x="5419089" y="3882650"/>
            <a:ext cx="1314599" cy="1347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Shape 1286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951184" y="1318966"/>
            <a:ext cx="4788800" cy="28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87" name="Shape 128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288" name="Shape 1288"/>
          <p:cNvSpPr txBox="1"/>
          <p:nvPr>
            <p:ph type="title"/>
          </p:nvPr>
        </p:nvSpPr>
        <p:spPr>
          <a:xfrm>
            <a:off x="457200" y="205975"/>
            <a:ext cx="7212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br>
              <a:rPr lang="en"/>
            </a:br>
          </a:p>
        </p:txBody>
      </p:sp>
      <p:sp>
        <p:nvSpPr>
          <p:cNvPr id="1289" name="Shape 1289"/>
          <p:cNvSpPr txBox="1"/>
          <p:nvPr/>
        </p:nvSpPr>
        <p:spPr>
          <a:xfrm>
            <a:off x="1042900" y="4859725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600"/>
              <a:t>http://r-g-characters.deviantart.com/art/Carol-s-House-BluePrints-141386651</a:t>
            </a:r>
          </a:p>
        </p:txBody>
      </p:sp>
      <p:pic>
        <p:nvPicPr>
          <p:cNvPr id="1290" name="Shape 12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0650" y="3476300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Shape 12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65150" y="1390519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Shape 12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8550" y="1890762"/>
            <a:ext cx="256375" cy="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3" name="Shape 12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8500" y="2302800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4" name="Shape 12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5517" y="2078667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5" name="Shape 12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54775" y="3891775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Shape 129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66387" y="1482750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Shape 129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75825" y="1348925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Shape 12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0000" y="3314850"/>
            <a:ext cx="256375" cy="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Shape 12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264512" y="1952709"/>
            <a:ext cx="287200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Shape 13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59867" y="2365867"/>
            <a:ext cx="224125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Shape 130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4995" y="2817944"/>
            <a:ext cx="139274" cy="1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2" name="Shape 130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07229" y="2928476"/>
            <a:ext cx="176674" cy="176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Shape 130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716205" y="1830551"/>
            <a:ext cx="139274" cy="13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Shape 13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2900" y="3462112"/>
            <a:ext cx="256375" cy="256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5" name="Shape 1305"/>
          <p:cNvGrpSpPr/>
          <p:nvPr/>
        </p:nvGrpSpPr>
        <p:grpSpPr>
          <a:xfrm>
            <a:off x="5783662" y="3597320"/>
            <a:ext cx="751800" cy="818700"/>
            <a:chOff x="6124875" y="3718510"/>
            <a:chExt cx="751800" cy="818700"/>
          </a:xfrm>
        </p:grpSpPr>
        <p:sp>
          <p:nvSpPr>
            <p:cNvPr id="1306" name="Shape 1306"/>
            <p:cNvSpPr/>
            <p:nvPr/>
          </p:nvSpPr>
          <p:spPr>
            <a:xfrm>
              <a:off x="6334399" y="4047450"/>
              <a:ext cx="336000" cy="160799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grpSp>
          <p:nvGrpSpPr>
            <p:cNvPr id="1307" name="Shape 1307"/>
            <p:cNvGrpSpPr/>
            <p:nvPr/>
          </p:nvGrpSpPr>
          <p:grpSpPr>
            <a:xfrm>
              <a:off x="6124875" y="3718510"/>
              <a:ext cx="751800" cy="818700"/>
              <a:chOff x="7896150" y="571835"/>
              <a:chExt cx="751800" cy="818700"/>
            </a:xfrm>
          </p:grpSpPr>
          <p:pic>
            <p:nvPicPr>
              <p:cNvPr id="1308" name="Shape 1308"/>
              <p:cNvPicPr preferRelativeResize="0"/>
              <p:nvPr/>
            </p:nvPicPr>
            <p:blipFill>
              <a:blip r:embed="rId11">
                <a:alphaModFix/>
              </a:blip>
              <a:stretch>
                <a:fillRect/>
              </a:stretch>
            </p:blipFill>
            <p:spPr>
              <a:xfrm>
                <a:off x="7896150" y="571835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09" name="Shape 1309"/>
              <p:cNvPicPr preferRelativeResize="0"/>
              <p:nvPr/>
            </p:nvPicPr>
            <p:blipFill>
              <a:blip r:embed="rId12">
                <a:alphaModFix/>
              </a:blip>
              <a:stretch>
                <a:fillRect/>
              </a:stretch>
            </p:blipFill>
            <p:spPr>
              <a:xfrm>
                <a:off x="7899803" y="587256"/>
                <a:ext cx="748146" cy="80327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310" name="Shape 131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573258" y="3492155"/>
            <a:ext cx="176675" cy="176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1" name="Shape 1311"/>
          <p:cNvGrpSpPr/>
          <p:nvPr/>
        </p:nvGrpSpPr>
        <p:grpSpPr>
          <a:xfrm rot="5400000">
            <a:off x="2286826" y="1736650"/>
            <a:ext cx="42899" cy="109499"/>
            <a:chOff x="2131789" y="2271850"/>
            <a:chExt cx="42899" cy="109499"/>
          </a:xfrm>
        </p:grpSpPr>
        <p:cxnSp>
          <p:nvCxnSpPr>
            <p:cNvPr id="1312" name="Shape 1312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313" name="Shape 1313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4" name="Shape 1314"/>
          <p:cNvGrpSpPr/>
          <p:nvPr/>
        </p:nvGrpSpPr>
        <p:grpSpPr>
          <a:xfrm rot="5400000">
            <a:off x="2713801" y="3071850"/>
            <a:ext cx="42899" cy="109499"/>
            <a:chOff x="2131789" y="2271850"/>
            <a:chExt cx="42899" cy="109499"/>
          </a:xfrm>
        </p:grpSpPr>
        <p:cxnSp>
          <p:nvCxnSpPr>
            <p:cNvPr id="1315" name="Shape 1315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316" name="Shape 1316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17" name="Shape 1317"/>
          <p:cNvGrpSpPr/>
          <p:nvPr/>
        </p:nvGrpSpPr>
        <p:grpSpPr>
          <a:xfrm rot="5400000">
            <a:off x="4404501" y="2849600"/>
            <a:ext cx="42899" cy="109499"/>
            <a:chOff x="2131789" y="2271850"/>
            <a:chExt cx="42899" cy="109499"/>
          </a:xfrm>
        </p:grpSpPr>
        <p:cxnSp>
          <p:nvCxnSpPr>
            <p:cNvPr id="1318" name="Shape 1318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319" name="Shape 1319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20" name="Shape 1320"/>
          <p:cNvGrpSpPr/>
          <p:nvPr/>
        </p:nvGrpSpPr>
        <p:grpSpPr>
          <a:xfrm rot="5400000">
            <a:off x="6007801" y="3114750"/>
            <a:ext cx="42899" cy="109499"/>
            <a:chOff x="2131789" y="2271850"/>
            <a:chExt cx="42899" cy="109499"/>
          </a:xfrm>
        </p:grpSpPr>
        <p:cxnSp>
          <p:nvCxnSpPr>
            <p:cNvPr id="1321" name="Shape 1321"/>
            <p:cNvCxnSpPr/>
            <p:nvPr/>
          </p:nvCxnSpPr>
          <p:spPr>
            <a:xfrm>
              <a:off x="2135250" y="2271850"/>
              <a:ext cx="0" cy="109499"/>
            </a:xfrm>
            <a:prstGeom prst="straightConnector1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sp>
          <p:nvSpPr>
            <p:cNvPr id="1322" name="Shape 1322"/>
            <p:cNvSpPr/>
            <p:nvPr/>
          </p:nvSpPr>
          <p:spPr>
            <a:xfrm>
              <a:off x="2131789" y="2303820"/>
              <a:ext cx="42899" cy="42899"/>
            </a:xfrm>
            <a:prstGeom prst="ellipse">
              <a:avLst/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Shape 13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Extensible Smart Home System</a:t>
            </a:r>
          </a:p>
        </p:txBody>
      </p:sp>
      <p:sp>
        <p:nvSpPr>
          <p:cNvPr id="1328" name="Shape 132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sp>
        <p:nvSpPr>
          <p:cNvPr id="1329" name="Shape 1329"/>
          <p:cNvSpPr/>
          <p:nvPr/>
        </p:nvSpPr>
        <p:spPr>
          <a:xfrm>
            <a:off x="3886200" y="2631725"/>
            <a:ext cx="886199" cy="857400"/>
          </a:xfrm>
          <a:prstGeom prst="ellipse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0" name="Shape 1330"/>
          <p:cNvSpPr txBox="1"/>
          <p:nvPr/>
        </p:nvSpPr>
        <p:spPr>
          <a:xfrm>
            <a:off x="503975" y="4848950"/>
            <a:ext cx="2405099" cy="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800"/>
              <a:t>Icons designed by Freepik</a:t>
            </a:r>
          </a:p>
        </p:txBody>
      </p:sp>
      <p:sp>
        <p:nvSpPr>
          <p:cNvPr id="1331" name="Shape 1331"/>
          <p:cNvSpPr/>
          <p:nvPr/>
        </p:nvSpPr>
        <p:spPr>
          <a:xfrm>
            <a:off x="5145900" y="3789300"/>
            <a:ext cx="680999" cy="680999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2" name="Shape 1332"/>
          <p:cNvSpPr/>
          <p:nvPr/>
        </p:nvSpPr>
        <p:spPr>
          <a:xfrm>
            <a:off x="5374500" y="2722500"/>
            <a:ext cx="680999" cy="680999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3" name="Shape 1333"/>
          <p:cNvSpPr/>
          <p:nvPr/>
        </p:nvSpPr>
        <p:spPr>
          <a:xfrm>
            <a:off x="5069700" y="1579500"/>
            <a:ext cx="680999" cy="680999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4" name="Shape 1334"/>
          <p:cNvSpPr/>
          <p:nvPr/>
        </p:nvSpPr>
        <p:spPr>
          <a:xfrm>
            <a:off x="3988710" y="4094100"/>
            <a:ext cx="680999" cy="680999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5" name="Shape 1335"/>
          <p:cNvSpPr/>
          <p:nvPr/>
        </p:nvSpPr>
        <p:spPr>
          <a:xfrm>
            <a:off x="2859900" y="3789300"/>
            <a:ext cx="680999" cy="680999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6" name="Shape 1336"/>
          <p:cNvSpPr/>
          <p:nvPr/>
        </p:nvSpPr>
        <p:spPr>
          <a:xfrm>
            <a:off x="2631300" y="2722500"/>
            <a:ext cx="680999" cy="680999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7" name="Shape 1337"/>
          <p:cNvSpPr/>
          <p:nvPr/>
        </p:nvSpPr>
        <p:spPr>
          <a:xfrm>
            <a:off x="3988710" y="1350900"/>
            <a:ext cx="680999" cy="680999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8" name="Shape 1338"/>
          <p:cNvSpPr/>
          <p:nvPr/>
        </p:nvSpPr>
        <p:spPr>
          <a:xfrm>
            <a:off x="2936100" y="1579500"/>
            <a:ext cx="680999" cy="680999"/>
          </a:xfrm>
          <a:prstGeom prst="ellipse">
            <a:avLst/>
          </a:prstGeom>
          <a:solidFill>
            <a:srgbClr val="93C47D"/>
          </a:solidFill>
          <a:ln cap="flat" cmpd="sng" w="19050">
            <a:solidFill>
              <a:srgbClr val="93C47D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339" name="Shape 1339"/>
          <p:cNvCxnSpPr>
            <a:stCxn id="1337" idx="4"/>
            <a:endCxn id="1329" idx="0"/>
          </p:cNvCxnSpPr>
          <p:nvPr/>
        </p:nvCxnSpPr>
        <p:spPr>
          <a:xfrm>
            <a:off x="4329210" y="2031899"/>
            <a:ext cx="0" cy="5997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0" name="Shape 1340"/>
          <p:cNvCxnSpPr>
            <a:stCxn id="1338" idx="5"/>
            <a:endCxn id="1329" idx="1"/>
          </p:cNvCxnSpPr>
          <p:nvPr/>
        </p:nvCxnSpPr>
        <p:spPr>
          <a:xfrm>
            <a:off x="3517369" y="2160769"/>
            <a:ext cx="498600" cy="596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1" name="Shape 1341"/>
          <p:cNvCxnSpPr>
            <a:endCxn id="1329" idx="2"/>
          </p:cNvCxnSpPr>
          <p:nvPr/>
        </p:nvCxnSpPr>
        <p:spPr>
          <a:xfrm flipH="1" rot="10800000">
            <a:off x="3312299" y="3060425"/>
            <a:ext cx="573900" cy="27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2" name="Shape 1342"/>
          <p:cNvCxnSpPr>
            <a:stCxn id="1335" idx="7"/>
            <a:endCxn id="1329" idx="3"/>
          </p:cNvCxnSpPr>
          <p:nvPr/>
        </p:nvCxnSpPr>
        <p:spPr>
          <a:xfrm flipH="1" rot="10800000">
            <a:off x="3441169" y="3363430"/>
            <a:ext cx="574800" cy="52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3" name="Shape 1343"/>
          <p:cNvCxnSpPr>
            <a:stCxn id="1333" idx="3"/>
            <a:endCxn id="1329" idx="7"/>
          </p:cNvCxnSpPr>
          <p:nvPr/>
        </p:nvCxnSpPr>
        <p:spPr>
          <a:xfrm flipH="1">
            <a:off x="4642630" y="2160769"/>
            <a:ext cx="526800" cy="5964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4" name="Shape 1344"/>
          <p:cNvCxnSpPr>
            <a:stCxn id="1329" idx="4"/>
            <a:endCxn id="1334" idx="0"/>
          </p:cNvCxnSpPr>
          <p:nvPr/>
        </p:nvCxnSpPr>
        <p:spPr>
          <a:xfrm>
            <a:off x="4329299" y="3489125"/>
            <a:ext cx="0" cy="6051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5" name="Shape 1345"/>
          <p:cNvCxnSpPr>
            <a:stCxn id="1329" idx="6"/>
            <a:endCxn id="1332" idx="2"/>
          </p:cNvCxnSpPr>
          <p:nvPr/>
        </p:nvCxnSpPr>
        <p:spPr>
          <a:xfrm>
            <a:off x="4772399" y="3060425"/>
            <a:ext cx="602100" cy="27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46" name="Shape 1346"/>
          <p:cNvCxnSpPr>
            <a:stCxn id="1329" idx="5"/>
            <a:endCxn id="1331" idx="1"/>
          </p:cNvCxnSpPr>
          <p:nvPr/>
        </p:nvCxnSpPr>
        <p:spPr>
          <a:xfrm>
            <a:off x="4642618" y="3363561"/>
            <a:ext cx="603000" cy="525600"/>
          </a:xfrm>
          <a:prstGeom prst="straightConnector1">
            <a:avLst/>
          </a:prstGeom>
          <a:noFill/>
          <a:ln cap="flat" cmpd="sng" w="19050">
            <a:solidFill>
              <a:srgbClr val="93C47D"/>
            </a:solidFill>
            <a:prstDash val="solid"/>
            <a:round/>
            <a:headEnd len="lg" w="lg" type="none"/>
            <a:tailEnd len="lg" w="lg" type="none"/>
          </a:ln>
        </p:spPr>
      </p:cxnSp>
      <p:pic>
        <p:nvPicPr>
          <p:cNvPr id="1347" name="Shape 1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6925" y="1484925"/>
            <a:ext cx="412950" cy="4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Shape 13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6310" y="1759326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9" name="Shape 13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72705" y="1700869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0" name="Shape 13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7933" y="2831002"/>
            <a:ext cx="458849" cy="45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1" name="Shape 13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194" y="2824191"/>
            <a:ext cx="458849" cy="45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Shape 13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51100" y="3865500"/>
            <a:ext cx="498600" cy="4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Shape 13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3975" y="4205175"/>
            <a:ext cx="458849" cy="45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Shape 13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74728" y="3924433"/>
            <a:ext cx="412950" cy="41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Proposed Solution</a:t>
            </a: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u="sng">
                <a:solidFill>
                  <a:srgbClr val="4A86E8"/>
                </a:solidFill>
              </a:rPr>
              <a:t>Build an non-invasive,</a:t>
            </a:r>
            <a:r>
              <a:rPr lang="en">
                <a:solidFill>
                  <a:srgbClr val="4A86E8"/>
                </a:solidFill>
              </a:rPr>
              <a:t> </a:t>
            </a:r>
            <a:r>
              <a:rPr lang="en">
                <a:solidFill>
                  <a:schemeClr val="accent4"/>
                </a:solidFill>
              </a:rPr>
              <a:t>extensible </a:t>
            </a:r>
            <a:r>
              <a:rPr lang="en">
                <a:solidFill>
                  <a:srgbClr val="000000"/>
                </a:solidFill>
              </a:rPr>
              <a:t>smart home system</a:t>
            </a:r>
            <a:r>
              <a:rPr lang="en"/>
              <a:t> </a:t>
            </a:r>
            <a:r>
              <a:rPr lang="en">
                <a:solidFill>
                  <a:srgbClr val="6AA84F"/>
                </a:solidFill>
              </a:rPr>
              <a:t>based on network intrusion detection techniques.</a:t>
            </a:r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30555"/>
              <a:buFont typeface="Arial"/>
              <a:buNone/>
            </a:pPr>
            <a:r>
              <a:rPr lang="en">
                <a:solidFill>
                  <a:srgbClr val="4A86E8"/>
                </a:solidFill>
              </a:rPr>
              <a:t>Non-invasive Smart Home System</a:t>
            </a: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799" y="1474462"/>
            <a:ext cx="2031056" cy="13894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0397" y="1585091"/>
            <a:ext cx="1236755" cy="184682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Shape 94"/>
          <p:cNvSpPr txBox="1"/>
          <p:nvPr/>
        </p:nvSpPr>
        <p:spPr>
          <a:xfrm>
            <a:off x="6746850" y="4749850"/>
            <a:ext cx="4086300" cy="476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800"/>
              <a:t>images taken from wikipedia</a:t>
            </a:r>
          </a:p>
        </p:txBody>
      </p:sp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7751" y="2426967"/>
            <a:ext cx="1494112" cy="1242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6">
            <a:alphaModFix/>
          </a:blip>
          <a:srcRect b="40269" l="0" r="0" t="0"/>
          <a:stretch/>
        </p:blipFill>
        <p:spPr>
          <a:xfrm>
            <a:off x="6041686" y="1364698"/>
            <a:ext cx="1458340" cy="1548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36700" y="1893066"/>
            <a:ext cx="1673500" cy="16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02399" y="2814471"/>
            <a:ext cx="1343550" cy="106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